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0279975" cy="21386800"/>
  <p:notesSz cx="20929600" cy="29819600"/>
  <p:defaultTextStyle>
    <a:defPPr>
      <a:defRPr lang="en-US"/>
    </a:defPPr>
    <a:lvl1pPr marL="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6162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232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8485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4647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80808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697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33131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929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0F4C"/>
    <a:srgbClr val="C00000"/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7552" autoAdjust="0"/>
    <p:restoredTop sz="94503" autoAdjust="0"/>
  </p:normalViewPr>
  <p:slideViewPr>
    <p:cSldViewPr>
      <p:cViewPr varScale="1">
        <p:scale>
          <a:sx n="28" d="100"/>
          <a:sy n="28" d="100"/>
        </p:scale>
        <p:origin x="-126" y="-456"/>
      </p:cViewPr>
      <p:guideLst>
        <p:guide orient="horz" pos="6736"/>
        <p:guide pos="9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9069492" cy="1490978"/>
          </a:xfrm>
          <a:prstGeom prst="rect">
            <a:avLst/>
          </a:prstGeom>
        </p:spPr>
        <p:txBody>
          <a:bodyPr vert="horz" lIns="277426" tIns="138714" rIns="277426" bIns="138714" rtlCol="0"/>
          <a:lstStyle>
            <a:lvl1pPr algn="l">
              <a:defRPr sz="35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855268" y="3"/>
            <a:ext cx="9069492" cy="1490978"/>
          </a:xfrm>
          <a:prstGeom prst="rect">
            <a:avLst/>
          </a:prstGeom>
        </p:spPr>
        <p:txBody>
          <a:bodyPr vert="horz" lIns="277426" tIns="138714" rIns="277426" bIns="138714" rtlCol="0"/>
          <a:lstStyle>
            <a:lvl1pPr algn="r">
              <a:defRPr sz="3500"/>
            </a:lvl1pPr>
          </a:lstStyle>
          <a:p>
            <a:fld id="{8F78184E-76B7-4A29-AC0C-1DF43CA7F93E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2233613"/>
            <a:ext cx="15833725" cy="1118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277426" tIns="138714" rIns="277426" bIns="138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92963" y="14164313"/>
            <a:ext cx="16743680" cy="13418820"/>
          </a:xfrm>
          <a:prstGeom prst="rect">
            <a:avLst/>
          </a:prstGeom>
        </p:spPr>
        <p:txBody>
          <a:bodyPr vert="horz" lIns="277426" tIns="138714" rIns="277426" bIns="138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28323447"/>
            <a:ext cx="9069492" cy="1490978"/>
          </a:xfrm>
          <a:prstGeom prst="rect">
            <a:avLst/>
          </a:prstGeom>
        </p:spPr>
        <p:txBody>
          <a:bodyPr vert="horz" lIns="277426" tIns="138714" rIns="277426" bIns="138714" rtlCol="0" anchor="b"/>
          <a:lstStyle>
            <a:lvl1pPr algn="l">
              <a:defRPr sz="35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855268" y="28323447"/>
            <a:ext cx="9069492" cy="1490978"/>
          </a:xfrm>
          <a:prstGeom prst="rect">
            <a:avLst/>
          </a:prstGeom>
        </p:spPr>
        <p:txBody>
          <a:bodyPr vert="horz" lIns="277426" tIns="138714" rIns="277426" bIns="138714" rtlCol="0" anchor="b"/>
          <a:lstStyle>
            <a:lvl1pPr algn="r">
              <a:defRPr sz="3500"/>
            </a:lvl1pPr>
          </a:lstStyle>
          <a:p>
            <a:fld id="{ED3CE8ED-6BC5-4BF0-A0E8-EFA1DA6A92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068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CE8ED-6BC5-4BF0-A0E8-EFA1DA6A92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881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998" y="6643771"/>
            <a:ext cx="25737979" cy="45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1996" y="12119186"/>
            <a:ext cx="21195983" cy="54655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4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80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6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2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13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952982" y="856465"/>
            <a:ext cx="6812994" cy="182480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13999" y="856465"/>
            <a:ext cx="19934317" cy="182480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796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5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909" y="13743001"/>
            <a:ext cx="25737979" cy="4247656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1909" y="9064640"/>
            <a:ext cx="25737979" cy="4678361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6162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52323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8485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4647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8080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697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777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13999" y="4990255"/>
            <a:ext cx="13373656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92320" y="4990255"/>
            <a:ext cx="13373656" cy="14114299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9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999" y="4787278"/>
            <a:ext cx="13378914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999" y="6782388"/>
            <a:ext cx="13378914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81808" y="4787278"/>
            <a:ext cx="13384170" cy="1995110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81808" y="6782388"/>
            <a:ext cx="13384170" cy="12322165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3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16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7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000" y="851512"/>
            <a:ext cx="9961903" cy="3623874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8629" y="851513"/>
            <a:ext cx="16927347" cy="18253041"/>
          </a:xfrm>
        </p:spPr>
        <p:txBody>
          <a:bodyPr/>
          <a:lstStyle>
            <a:lvl1pPr>
              <a:defRPr sz="10300"/>
            </a:lvl1pPr>
            <a:lvl2pPr>
              <a:defRPr sz="9000"/>
            </a:lvl2pPr>
            <a:lvl3pPr>
              <a:defRPr sz="77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4000" y="4475387"/>
            <a:ext cx="9961903" cy="14629167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655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5087" y="14970760"/>
            <a:ext cx="18167985" cy="1767383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5087" y="1910950"/>
            <a:ext cx="18167985" cy="12832080"/>
          </a:xfrm>
        </p:spPr>
        <p:txBody>
          <a:bodyPr/>
          <a:lstStyle>
            <a:lvl1pPr marL="0" indent="0">
              <a:buNone/>
              <a:defRPr sz="10300"/>
            </a:lvl1pPr>
            <a:lvl2pPr marL="1476162" indent="0">
              <a:buNone/>
              <a:defRPr sz="9000"/>
            </a:lvl2pPr>
            <a:lvl3pPr marL="2952323" indent="0">
              <a:buNone/>
              <a:defRPr sz="7700"/>
            </a:lvl3pPr>
            <a:lvl4pPr marL="4428485" indent="0">
              <a:buNone/>
              <a:defRPr sz="6500"/>
            </a:lvl4pPr>
            <a:lvl5pPr marL="5904647" indent="0">
              <a:buNone/>
              <a:defRPr sz="6500"/>
            </a:lvl5pPr>
            <a:lvl6pPr marL="7380808" indent="0">
              <a:buNone/>
              <a:defRPr sz="6500"/>
            </a:lvl6pPr>
            <a:lvl7pPr marL="8856970" indent="0">
              <a:buNone/>
              <a:defRPr sz="6500"/>
            </a:lvl7pPr>
            <a:lvl8pPr marL="10333131" indent="0">
              <a:buNone/>
              <a:defRPr sz="6500"/>
            </a:lvl8pPr>
            <a:lvl9pPr marL="11809293" indent="0">
              <a:buNone/>
              <a:defRPr sz="6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5087" y="16738143"/>
            <a:ext cx="18167985" cy="2509977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999" y="856464"/>
            <a:ext cx="27251978" cy="3564467"/>
          </a:xfrm>
          <a:prstGeom prst="rect">
            <a:avLst/>
          </a:prstGeom>
        </p:spPr>
        <p:txBody>
          <a:bodyPr vert="horz" lIns="295232" tIns="147616" rIns="295232" bIns="1476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999" y="4990255"/>
            <a:ext cx="27251978" cy="14114299"/>
          </a:xfrm>
          <a:prstGeom prst="rect">
            <a:avLst/>
          </a:prstGeom>
        </p:spPr>
        <p:txBody>
          <a:bodyPr vert="horz" lIns="295232" tIns="147616" rIns="295232" bIns="1476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998" y="19822397"/>
            <a:ext cx="7065328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0FBAF-C785-4D5E-9489-D5993C792845}" type="datetimeFigureOut">
              <a:rPr lang="en-GB" smtClean="0"/>
              <a:t>25/02/2015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5658" y="19822397"/>
            <a:ext cx="9588659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700649" y="19822397"/>
            <a:ext cx="7065328" cy="1138649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FDE3-78B3-4DE2-A62E-9322D65052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124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2323" rtl="0" eaLnBrk="1" latinLnBrk="0" hangingPunct="1">
        <a:spcBef>
          <a:spcPct val="0"/>
        </a:spcBef>
        <a:buNone/>
        <a:defRPr sz="1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7121" indent="-110712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8763" indent="-922601" algn="l" defTabSz="2952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690404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6566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42727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18889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95051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1212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7374" indent="-738081" algn="l" defTabSz="2952323" rtl="0" eaLnBrk="1" latinLnBrk="0" hangingPunct="1">
        <a:spcBef>
          <a:spcPct val="20000"/>
        </a:spcBef>
        <a:buFont typeface="Arial" panose="020B0604020202020204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162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32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485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647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808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97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3131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929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5960360" y="252240"/>
            <a:ext cx="4013275" cy="20808000"/>
          </a:xfrm>
          <a:prstGeom prst="rect">
            <a:avLst/>
          </a:prstGeom>
          <a:solidFill>
            <a:schemeClr val="bg2">
              <a:alpha val="77000"/>
            </a:schemeClr>
          </a:solidFill>
          <a:ln w="88900" cmpd="sng">
            <a:solidFill>
              <a:srgbClr val="D20F4C"/>
            </a:solidFill>
          </a:ln>
        </p:spPr>
        <p:txBody>
          <a:bodyPr wrap="square" rIns="180000">
            <a:spAutoFit/>
          </a:bodyPr>
          <a:lstStyle/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3600" b="1" dirty="0" smtClean="0">
                <a:latin typeface="+mj-lt"/>
                <a:cs typeface="Arial" panose="020B0604020202020204" pitchFamily="34" charset="0"/>
              </a:rPr>
              <a:t>Background</a:t>
            </a:r>
            <a:endParaRPr lang="en-GB" sz="3600" b="1" dirty="0">
              <a:latin typeface="+mj-lt"/>
              <a:cs typeface="Arial" panose="020B0604020202020204" pitchFamily="34" charset="0"/>
            </a:endParaRP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Primary school-aged children with conduct problems in high need families are at high risk of developing antisocial and criminal behaviour.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Some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families are seeing many services but there is little evidence of positive outcomes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3600" b="1" dirty="0" smtClean="0">
                <a:latin typeface="+mj-lt"/>
                <a:cs typeface="Arial" panose="020B0604020202020204" pitchFamily="34" charset="0"/>
              </a:rPr>
              <a:t>Methods</a:t>
            </a:r>
            <a:endParaRPr lang="en-GB" sz="3600" b="1" dirty="0">
              <a:latin typeface="+mj-lt"/>
              <a:cs typeface="Arial" panose="020B0604020202020204" pitchFamily="34" charset="0"/>
            </a:endParaRP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In-depth interviews 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service use and child behaviour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eleven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families 3 years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after a therapeutic parenting intervention, the Helping Families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Programme, and with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practitioners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nominated by parents.</a:t>
            </a: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3600" b="1" dirty="0" smtClean="0">
                <a:latin typeface="+mj-lt"/>
                <a:cs typeface="Arial" panose="020B0604020202020204" pitchFamily="34" charset="0"/>
              </a:rPr>
              <a:t>Results</a:t>
            </a:r>
            <a:endParaRPr lang="en-GB" sz="3600" b="1" dirty="0">
              <a:latin typeface="+mj-lt"/>
              <a:cs typeface="Arial" panose="020B0604020202020204" pitchFamily="34" charset="0"/>
            </a:endParaRP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Qualitative analysis of the interviews raises hypotheses about what hinders and what helps longer term change. Where data allow these hypotheses will be tested in future quantitative work.</a:t>
            </a:r>
          </a:p>
          <a:p>
            <a:pPr marL="530225" indent="-354013" defTabSz="3038475">
              <a:spcBef>
                <a:spcPts val="600"/>
              </a:spcBef>
              <a:spcAft>
                <a:spcPts val="600"/>
              </a:spcAft>
            </a:pPr>
            <a:r>
              <a:rPr lang="en-GB" sz="3600" b="1" dirty="0" smtClean="0">
                <a:latin typeface="+mj-lt"/>
                <a:cs typeface="Arial" panose="020B0604020202020204" pitchFamily="34" charset="0"/>
              </a:rPr>
              <a:t>Sue </a:t>
            </a:r>
            <a:r>
              <a:rPr lang="en-GB" sz="3600" b="1" dirty="0">
                <a:latin typeface="+mj-lt"/>
                <a:cs typeface="Arial" panose="020B0604020202020204" pitchFamily="34" charset="0"/>
              </a:rPr>
              <a:t>and Aaron</a:t>
            </a: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Sue and Aaron’s story is based on in-depth interviews carried out with Sue in 2010-11 and 2014. It illustrates common themes regarding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limitations of intervention aimed at changing individuals’ behaviour, the 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importance of ongoing support, support around transition to high school, adult practitioners’ interaction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styles, neighbourhood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poverty.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0225" indent="-354013" defTabSz="3038475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2" defTabSz="3038475">
              <a:spcBef>
                <a:spcPts val="600"/>
              </a:spcBef>
              <a:spcAft>
                <a:spcPts val="600"/>
              </a:spcAft>
            </a:pPr>
            <a:endParaRPr lang="en-GB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83769" y="745259"/>
            <a:ext cx="23206685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6600" b="1" dirty="0" smtClean="0"/>
              <a:t>Children at risk of developing </a:t>
            </a:r>
            <a:r>
              <a:rPr lang="en-GB" sz="6600" b="1" dirty="0"/>
              <a:t>antisocial and criminal </a:t>
            </a:r>
            <a:r>
              <a:rPr lang="en-GB" sz="6600" b="1" dirty="0" smtClean="0"/>
              <a:t>behaviour: </a:t>
            </a:r>
          </a:p>
          <a:p>
            <a:pPr algn="ctr">
              <a:spcAft>
                <a:spcPts val="600"/>
              </a:spcAft>
            </a:pPr>
            <a:r>
              <a:rPr lang="en-GB" sz="6600" b="1" dirty="0" smtClean="0"/>
              <a:t>Parents’ experiences of services - what helps and what does not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905878" y="2945861"/>
            <a:ext cx="5184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Madeleine Stevens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4"/>
          <a:stretch/>
        </p:blipFill>
        <p:spPr bwMode="auto">
          <a:xfrm>
            <a:off x="26583458" y="19860948"/>
            <a:ext cx="1014556" cy="10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pssru-v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014" y="19838878"/>
            <a:ext cx="2059771" cy="103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9" y="3996656"/>
            <a:ext cx="25246865" cy="16358938"/>
          </a:xfrm>
          <a:prstGeom prst="rect">
            <a:avLst/>
          </a:prstGeom>
          <a:noFill/>
          <a:ln w="88900">
            <a:solidFill>
              <a:srgbClr val="D20F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064738" y="20723375"/>
            <a:ext cx="16488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Research funded by a National Institute of Health Research Doctoral </a:t>
            </a:r>
            <a:r>
              <a:rPr lang="en-GB" sz="1600" dirty="0" smtClean="0"/>
              <a:t>Fellowship            Comic </a:t>
            </a:r>
            <a:r>
              <a:rPr lang="en-GB" sz="1600" dirty="0"/>
              <a:t>funded by LSE Social Care Evidence in Practice</a:t>
            </a:r>
          </a:p>
        </p:txBody>
      </p:sp>
    </p:spTree>
    <p:extLst>
      <p:ext uri="{BB962C8B-B14F-4D97-AF65-F5344CB8AC3E}">
        <p14:creationId xmlns:p14="http://schemas.microsoft.com/office/powerpoint/2010/main" val="20779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2209</TotalTime>
  <Words>207</Words>
  <Application>Microsoft Office PowerPoint</Application>
  <PresentationFormat>Custom</PresentationFormat>
  <Paragraphs>14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London School of Economics and Political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43</cp:revision>
  <cp:lastPrinted>2014-05-24T21:46:51Z</cp:lastPrinted>
  <dcterms:created xsi:type="dcterms:W3CDTF">2014-05-21T15:59:24Z</dcterms:created>
  <dcterms:modified xsi:type="dcterms:W3CDTF">2015-02-25T15:00:42Z</dcterms:modified>
</cp:coreProperties>
</file>