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sldIdLst>
    <p:sldId id="256" r:id="rId2"/>
  </p:sldIdLst>
  <p:sldSz cx="30275213" cy="42803763"/>
  <p:notesSz cx="6858000" cy="9144000"/>
  <p:defaultTextStyle>
    <a:defPPr>
      <a:defRPr lang="en-US"/>
    </a:defPPr>
    <a:lvl1pPr marL="0" algn="l" defTabSz="3507730" rtl="0" eaLnBrk="1" latinLnBrk="0" hangingPunct="1">
      <a:defRPr sz="6905" kern="1200">
        <a:solidFill>
          <a:schemeClr val="tx1"/>
        </a:solidFill>
        <a:latin typeface="+mn-lt"/>
        <a:ea typeface="+mn-ea"/>
        <a:cs typeface="+mn-cs"/>
      </a:defRPr>
    </a:lvl1pPr>
    <a:lvl2pPr marL="1753865" algn="l" defTabSz="3507730" rtl="0" eaLnBrk="1" latinLnBrk="0" hangingPunct="1">
      <a:defRPr sz="6905" kern="1200">
        <a:solidFill>
          <a:schemeClr val="tx1"/>
        </a:solidFill>
        <a:latin typeface="+mn-lt"/>
        <a:ea typeface="+mn-ea"/>
        <a:cs typeface="+mn-cs"/>
      </a:defRPr>
    </a:lvl2pPr>
    <a:lvl3pPr marL="3507730" algn="l" defTabSz="3507730" rtl="0" eaLnBrk="1" latinLnBrk="0" hangingPunct="1">
      <a:defRPr sz="6905" kern="1200">
        <a:solidFill>
          <a:schemeClr val="tx1"/>
        </a:solidFill>
        <a:latin typeface="+mn-lt"/>
        <a:ea typeface="+mn-ea"/>
        <a:cs typeface="+mn-cs"/>
      </a:defRPr>
    </a:lvl3pPr>
    <a:lvl4pPr marL="5261595" algn="l" defTabSz="3507730" rtl="0" eaLnBrk="1" latinLnBrk="0" hangingPunct="1">
      <a:defRPr sz="6905" kern="1200">
        <a:solidFill>
          <a:schemeClr val="tx1"/>
        </a:solidFill>
        <a:latin typeface="+mn-lt"/>
        <a:ea typeface="+mn-ea"/>
        <a:cs typeface="+mn-cs"/>
      </a:defRPr>
    </a:lvl4pPr>
    <a:lvl5pPr marL="7015460" algn="l" defTabSz="3507730" rtl="0" eaLnBrk="1" latinLnBrk="0" hangingPunct="1">
      <a:defRPr sz="6905" kern="1200">
        <a:solidFill>
          <a:schemeClr val="tx1"/>
        </a:solidFill>
        <a:latin typeface="+mn-lt"/>
        <a:ea typeface="+mn-ea"/>
        <a:cs typeface="+mn-cs"/>
      </a:defRPr>
    </a:lvl5pPr>
    <a:lvl6pPr marL="8769325" algn="l" defTabSz="3507730" rtl="0" eaLnBrk="1" latinLnBrk="0" hangingPunct="1">
      <a:defRPr sz="6905" kern="1200">
        <a:solidFill>
          <a:schemeClr val="tx1"/>
        </a:solidFill>
        <a:latin typeface="+mn-lt"/>
        <a:ea typeface="+mn-ea"/>
        <a:cs typeface="+mn-cs"/>
      </a:defRPr>
    </a:lvl6pPr>
    <a:lvl7pPr marL="10523190" algn="l" defTabSz="3507730" rtl="0" eaLnBrk="1" latinLnBrk="0" hangingPunct="1">
      <a:defRPr sz="6905" kern="1200">
        <a:solidFill>
          <a:schemeClr val="tx1"/>
        </a:solidFill>
        <a:latin typeface="+mn-lt"/>
        <a:ea typeface="+mn-ea"/>
        <a:cs typeface="+mn-cs"/>
      </a:defRPr>
    </a:lvl7pPr>
    <a:lvl8pPr marL="12277054" algn="l" defTabSz="3507730" rtl="0" eaLnBrk="1" latinLnBrk="0" hangingPunct="1">
      <a:defRPr sz="6905" kern="1200">
        <a:solidFill>
          <a:schemeClr val="tx1"/>
        </a:solidFill>
        <a:latin typeface="+mn-lt"/>
        <a:ea typeface="+mn-ea"/>
        <a:cs typeface="+mn-cs"/>
      </a:defRPr>
    </a:lvl8pPr>
    <a:lvl9pPr marL="14030919" algn="l" defTabSz="3507730" rtl="0" eaLnBrk="1" latinLnBrk="0" hangingPunct="1">
      <a:defRPr sz="6905"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eorge" initials="G"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7BA7D"/>
    <a:srgbClr val="99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2D5ABB26-0587-4C30-8999-92F81FD0307C}" styleName="Χωρίς στυλ, χωρίς πλέγμα">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8FB837D-C827-4EFA-A057-4D05807E0F7C}" styleName="Στυλ με θέμα 1 - Έμφαση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38B1855-1B75-4FBE-930C-398BA8C253C6}" styleName="Στυλ με θέμα 2 - Έμφαση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000" autoAdjust="0"/>
    <p:restoredTop sz="94799" autoAdjust="0"/>
  </p:normalViewPr>
  <p:slideViewPr>
    <p:cSldViewPr snapToGrid="0">
      <p:cViewPr>
        <p:scale>
          <a:sx n="50" d="100"/>
          <a:sy n="50" d="100"/>
        </p:scale>
        <p:origin x="3624" y="3904"/>
      </p:cViewPr>
      <p:guideLst>
        <p:guide orient="horz" pos="13481"/>
        <p:guide pos="953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interSettings" Target="printerSettings/printerSettings1.bin"/><Relationship Id="rId4" Type="http://schemas.openxmlformats.org/officeDocument/2006/relationships/commentAuthors" Target="commentAuthors.xml"/><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3784402" y="7005156"/>
            <a:ext cx="22706410" cy="14902051"/>
          </a:xfrm>
        </p:spPr>
        <p:txBody>
          <a:bodyPr anchor="b"/>
          <a:lstStyle>
            <a:lvl1pPr algn="ctr">
              <a:defRPr sz="14899"/>
            </a:lvl1pPr>
          </a:lstStyle>
          <a:p>
            <a:r>
              <a:rPr lang="el-GR" smtClean="0"/>
              <a:t>Στυλ κύριου τίτλου</a:t>
            </a:r>
            <a:endParaRPr lang="en-US"/>
          </a:p>
        </p:txBody>
      </p:sp>
      <p:sp>
        <p:nvSpPr>
          <p:cNvPr id="3" name="Υπότιτλος 2"/>
          <p:cNvSpPr>
            <a:spLocks noGrp="1"/>
          </p:cNvSpPr>
          <p:nvPr>
            <p:ph type="subTitle" idx="1"/>
          </p:nvPr>
        </p:nvSpPr>
        <p:spPr>
          <a:xfrm>
            <a:off x="3784402" y="22481887"/>
            <a:ext cx="22706410" cy="10334331"/>
          </a:xfrm>
        </p:spPr>
        <p:txBody>
          <a:bodyPr/>
          <a:lstStyle>
            <a:lvl1pPr marL="0" indent="0" algn="ctr">
              <a:buNone/>
              <a:defRPr sz="5960"/>
            </a:lvl1pPr>
            <a:lvl2pPr marL="1135319" indent="0" algn="ctr">
              <a:buNone/>
              <a:defRPr sz="4966"/>
            </a:lvl2pPr>
            <a:lvl3pPr marL="2270638" indent="0" algn="ctr">
              <a:buNone/>
              <a:defRPr sz="4470"/>
            </a:lvl3pPr>
            <a:lvl4pPr marL="3405957" indent="0" algn="ctr">
              <a:buNone/>
              <a:defRPr sz="3973"/>
            </a:lvl4pPr>
            <a:lvl5pPr marL="4541276" indent="0" algn="ctr">
              <a:buNone/>
              <a:defRPr sz="3973"/>
            </a:lvl5pPr>
            <a:lvl6pPr marL="5676595" indent="0" algn="ctr">
              <a:buNone/>
              <a:defRPr sz="3973"/>
            </a:lvl6pPr>
            <a:lvl7pPr marL="6811914" indent="0" algn="ctr">
              <a:buNone/>
              <a:defRPr sz="3973"/>
            </a:lvl7pPr>
            <a:lvl8pPr marL="7947233" indent="0" algn="ctr">
              <a:buNone/>
              <a:defRPr sz="3973"/>
            </a:lvl8pPr>
            <a:lvl9pPr marL="9082552" indent="0" algn="ctr">
              <a:buNone/>
              <a:defRPr sz="3973"/>
            </a:lvl9pPr>
          </a:lstStyle>
          <a:p>
            <a:r>
              <a:rPr lang="el-GR" smtClean="0"/>
              <a:t>Στυλ κύριου υπότιτλου</a:t>
            </a:r>
            <a:endParaRPr lang="en-US"/>
          </a:p>
        </p:txBody>
      </p:sp>
      <p:sp>
        <p:nvSpPr>
          <p:cNvPr id="4" name="Θέση ημερομηνίας 3"/>
          <p:cNvSpPr>
            <a:spLocks noGrp="1"/>
          </p:cNvSpPr>
          <p:nvPr>
            <p:ph type="dt" sz="half" idx="10"/>
          </p:nvPr>
        </p:nvSpPr>
        <p:spPr/>
        <p:txBody>
          <a:bodyPr/>
          <a:lstStyle/>
          <a:p>
            <a:fld id="{CEAA2868-797D-43D2-BD0F-5277EDE8AAC9}" type="datetimeFigureOut">
              <a:rPr lang="en-US" smtClean="0"/>
              <a:t>03/02/2015</a:t>
            </a:fld>
            <a:endParaRPr lang="en-US"/>
          </a:p>
        </p:txBody>
      </p:sp>
      <p:sp>
        <p:nvSpPr>
          <p:cNvPr id="5" name="Θέση υποσέλιδου 4"/>
          <p:cNvSpPr>
            <a:spLocks noGrp="1"/>
          </p:cNvSpPr>
          <p:nvPr>
            <p:ph type="ftr" sz="quarter" idx="11"/>
          </p:nvPr>
        </p:nvSpPr>
        <p:spPr/>
        <p:txBody>
          <a:bodyPr/>
          <a:lstStyle/>
          <a:p>
            <a:endParaRPr lang="en-US"/>
          </a:p>
        </p:txBody>
      </p:sp>
      <p:sp>
        <p:nvSpPr>
          <p:cNvPr id="6" name="Θέση αριθμού διαφάνειας 5"/>
          <p:cNvSpPr>
            <a:spLocks noGrp="1"/>
          </p:cNvSpPr>
          <p:nvPr>
            <p:ph type="sldNum" sz="quarter" idx="12"/>
          </p:nvPr>
        </p:nvSpPr>
        <p:spPr/>
        <p:txBody>
          <a:bodyPr/>
          <a:lstStyle/>
          <a:p>
            <a:fld id="{CBEE38F7-DD9D-4513-9B85-45809B478BE4}" type="slidenum">
              <a:rPr lang="en-US" smtClean="0"/>
              <a:t>‹#›</a:t>
            </a:fld>
            <a:endParaRPr lang="en-US"/>
          </a:p>
        </p:txBody>
      </p:sp>
    </p:spTree>
    <p:extLst>
      <p:ext uri="{BB962C8B-B14F-4D97-AF65-F5344CB8AC3E}">
        <p14:creationId xmlns:p14="http://schemas.microsoft.com/office/powerpoint/2010/main" val="1399354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n-US"/>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Θέση ημερομηνίας 3"/>
          <p:cNvSpPr>
            <a:spLocks noGrp="1"/>
          </p:cNvSpPr>
          <p:nvPr>
            <p:ph type="dt" sz="half" idx="10"/>
          </p:nvPr>
        </p:nvSpPr>
        <p:spPr/>
        <p:txBody>
          <a:bodyPr/>
          <a:lstStyle/>
          <a:p>
            <a:fld id="{CEAA2868-797D-43D2-BD0F-5277EDE8AAC9}" type="datetimeFigureOut">
              <a:rPr lang="en-US" smtClean="0"/>
              <a:t>03/02/2015</a:t>
            </a:fld>
            <a:endParaRPr lang="en-US"/>
          </a:p>
        </p:txBody>
      </p:sp>
      <p:sp>
        <p:nvSpPr>
          <p:cNvPr id="5" name="Θέση υποσέλιδου 4"/>
          <p:cNvSpPr>
            <a:spLocks noGrp="1"/>
          </p:cNvSpPr>
          <p:nvPr>
            <p:ph type="ftr" sz="quarter" idx="11"/>
          </p:nvPr>
        </p:nvSpPr>
        <p:spPr/>
        <p:txBody>
          <a:bodyPr/>
          <a:lstStyle/>
          <a:p>
            <a:endParaRPr lang="en-US"/>
          </a:p>
        </p:txBody>
      </p:sp>
      <p:sp>
        <p:nvSpPr>
          <p:cNvPr id="6" name="Θέση αριθμού διαφάνειας 5"/>
          <p:cNvSpPr>
            <a:spLocks noGrp="1"/>
          </p:cNvSpPr>
          <p:nvPr>
            <p:ph type="sldNum" sz="quarter" idx="12"/>
          </p:nvPr>
        </p:nvSpPr>
        <p:spPr/>
        <p:txBody>
          <a:bodyPr/>
          <a:lstStyle/>
          <a:p>
            <a:fld id="{CBEE38F7-DD9D-4513-9B85-45809B478BE4}" type="slidenum">
              <a:rPr lang="en-US" smtClean="0"/>
              <a:t>‹#›</a:t>
            </a:fld>
            <a:endParaRPr lang="en-US"/>
          </a:p>
        </p:txBody>
      </p:sp>
    </p:spTree>
    <p:extLst>
      <p:ext uri="{BB962C8B-B14F-4D97-AF65-F5344CB8AC3E}">
        <p14:creationId xmlns:p14="http://schemas.microsoft.com/office/powerpoint/2010/main" val="35243910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21665699" y="2278904"/>
            <a:ext cx="6528093" cy="36274211"/>
          </a:xfrm>
        </p:spPr>
        <p:txBody>
          <a:bodyPr vert="eaVert"/>
          <a:lstStyle/>
          <a:p>
            <a:r>
              <a:rPr lang="el-GR" smtClean="0"/>
              <a:t>Στυλ κύριου τίτλου</a:t>
            </a:r>
            <a:endParaRPr lang="en-US"/>
          </a:p>
        </p:txBody>
      </p:sp>
      <p:sp>
        <p:nvSpPr>
          <p:cNvPr id="3" name="Θέση κατακόρυφου κειμένου 2"/>
          <p:cNvSpPr>
            <a:spLocks noGrp="1"/>
          </p:cNvSpPr>
          <p:nvPr>
            <p:ph type="body" orient="vert" idx="1"/>
          </p:nvPr>
        </p:nvSpPr>
        <p:spPr>
          <a:xfrm>
            <a:off x="2081421" y="2278904"/>
            <a:ext cx="19205838" cy="36274211"/>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Θέση ημερομηνίας 3"/>
          <p:cNvSpPr>
            <a:spLocks noGrp="1"/>
          </p:cNvSpPr>
          <p:nvPr>
            <p:ph type="dt" sz="half" idx="10"/>
          </p:nvPr>
        </p:nvSpPr>
        <p:spPr/>
        <p:txBody>
          <a:bodyPr/>
          <a:lstStyle/>
          <a:p>
            <a:fld id="{CEAA2868-797D-43D2-BD0F-5277EDE8AAC9}" type="datetimeFigureOut">
              <a:rPr lang="en-US" smtClean="0"/>
              <a:t>03/02/2015</a:t>
            </a:fld>
            <a:endParaRPr lang="en-US"/>
          </a:p>
        </p:txBody>
      </p:sp>
      <p:sp>
        <p:nvSpPr>
          <p:cNvPr id="5" name="Θέση υποσέλιδου 4"/>
          <p:cNvSpPr>
            <a:spLocks noGrp="1"/>
          </p:cNvSpPr>
          <p:nvPr>
            <p:ph type="ftr" sz="quarter" idx="11"/>
          </p:nvPr>
        </p:nvSpPr>
        <p:spPr/>
        <p:txBody>
          <a:bodyPr/>
          <a:lstStyle/>
          <a:p>
            <a:endParaRPr lang="en-US"/>
          </a:p>
        </p:txBody>
      </p:sp>
      <p:sp>
        <p:nvSpPr>
          <p:cNvPr id="6" name="Θέση αριθμού διαφάνειας 5"/>
          <p:cNvSpPr>
            <a:spLocks noGrp="1"/>
          </p:cNvSpPr>
          <p:nvPr>
            <p:ph type="sldNum" sz="quarter" idx="12"/>
          </p:nvPr>
        </p:nvSpPr>
        <p:spPr/>
        <p:txBody>
          <a:bodyPr/>
          <a:lstStyle/>
          <a:p>
            <a:fld id="{CBEE38F7-DD9D-4513-9B85-45809B478BE4}" type="slidenum">
              <a:rPr lang="en-US" smtClean="0"/>
              <a:t>‹#›</a:t>
            </a:fld>
            <a:endParaRPr lang="en-US"/>
          </a:p>
        </p:txBody>
      </p:sp>
    </p:spTree>
    <p:extLst>
      <p:ext uri="{BB962C8B-B14F-4D97-AF65-F5344CB8AC3E}">
        <p14:creationId xmlns:p14="http://schemas.microsoft.com/office/powerpoint/2010/main" val="2318616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n-US"/>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Θέση ημερομηνίας 3"/>
          <p:cNvSpPr>
            <a:spLocks noGrp="1"/>
          </p:cNvSpPr>
          <p:nvPr>
            <p:ph type="dt" sz="half" idx="10"/>
          </p:nvPr>
        </p:nvSpPr>
        <p:spPr/>
        <p:txBody>
          <a:bodyPr/>
          <a:lstStyle/>
          <a:p>
            <a:fld id="{CEAA2868-797D-43D2-BD0F-5277EDE8AAC9}" type="datetimeFigureOut">
              <a:rPr lang="en-US" smtClean="0"/>
              <a:t>03/02/2015</a:t>
            </a:fld>
            <a:endParaRPr lang="en-US"/>
          </a:p>
        </p:txBody>
      </p:sp>
      <p:sp>
        <p:nvSpPr>
          <p:cNvPr id="5" name="Θέση υποσέλιδου 4"/>
          <p:cNvSpPr>
            <a:spLocks noGrp="1"/>
          </p:cNvSpPr>
          <p:nvPr>
            <p:ph type="ftr" sz="quarter" idx="11"/>
          </p:nvPr>
        </p:nvSpPr>
        <p:spPr/>
        <p:txBody>
          <a:bodyPr/>
          <a:lstStyle/>
          <a:p>
            <a:endParaRPr lang="en-US"/>
          </a:p>
        </p:txBody>
      </p:sp>
      <p:sp>
        <p:nvSpPr>
          <p:cNvPr id="6" name="Θέση αριθμού διαφάνειας 5"/>
          <p:cNvSpPr>
            <a:spLocks noGrp="1"/>
          </p:cNvSpPr>
          <p:nvPr>
            <p:ph type="sldNum" sz="quarter" idx="12"/>
          </p:nvPr>
        </p:nvSpPr>
        <p:spPr/>
        <p:txBody>
          <a:bodyPr/>
          <a:lstStyle/>
          <a:p>
            <a:fld id="{CBEE38F7-DD9D-4513-9B85-45809B478BE4}" type="slidenum">
              <a:rPr lang="en-US" smtClean="0"/>
              <a:t>‹#›</a:t>
            </a:fld>
            <a:endParaRPr lang="en-US"/>
          </a:p>
        </p:txBody>
      </p:sp>
    </p:spTree>
    <p:extLst>
      <p:ext uri="{BB962C8B-B14F-4D97-AF65-F5344CB8AC3E}">
        <p14:creationId xmlns:p14="http://schemas.microsoft.com/office/powerpoint/2010/main" val="18374523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2065653" y="10671222"/>
            <a:ext cx="26112371" cy="17805173"/>
          </a:xfrm>
        </p:spPr>
        <p:txBody>
          <a:bodyPr anchor="b"/>
          <a:lstStyle>
            <a:lvl1pPr>
              <a:defRPr sz="14899"/>
            </a:lvl1pPr>
          </a:lstStyle>
          <a:p>
            <a:r>
              <a:rPr lang="el-GR" smtClean="0"/>
              <a:t>Στυλ κύριου τίτλου</a:t>
            </a:r>
            <a:endParaRPr lang="en-US"/>
          </a:p>
        </p:txBody>
      </p:sp>
      <p:sp>
        <p:nvSpPr>
          <p:cNvPr id="3" name="Θέση κειμένου 2"/>
          <p:cNvSpPr>
            <a:spLocks noGrp="1"/>
          </p:cNvSpPr>
          <p:nvPr>
            <p:ph type="body" idx="1"/>
          </p:nvPr>
        </p:nvSpPr>
        <p:spPr>
          <a:xfrm>
            <a:off x="2065653" y="28644839"/>
            <a:ext cx="26112371" cy="9363320"/>
          </a:xfrm>
        </p:spPr>
        <p:txBody>
          <a:bodyPr/>
          <a:lstStyle>
            <a:lvl1pPr marL="0" indent="0">
              <a:buNone/>
              <a:defRPr sz="5960">
                <a:solidFill>
                  <a:schemeClr val="tx1">
                    <a:tint val="75000"/>
                  </a:schemeClr>
                </a:solidFill>
              </a:defRPr>
            </a:lvl1pPr>
            <a:lvl2pPr marL="1135319" indent="0">
              <a:buNone/>
              <a:defRPr sz="4966">
                <a:solidFill>
                  <a:schemeClr val="tx1">
                    <a:tint val="75000"/>
                  </a:schemeClr>
                </a:solidFill>
              </a:defRPr>
            </a:lvl2pPr>
            <a:lvl3pPr marL="2270638" indent="0">
              <a:buNone/>
              <a:defRPr sz="4470">
                <a:solidFill>
                  <a:schemeClr val="tx1">
                    <a:tint val="75000"/>
                  </a:schemeClr>
                </a:solidFill>
              </a:defRPr>
            </a:lvl3pPr>
            <a:lvl4pPr marL="3405957" indent="0">
              <a:buNone/>
              <a:defRPr sz="3973">
                <a:solidFill>
                  <a:schemeClr val="tx1">
                    <a:tint val="75000"/>
                  </a:schemeClr>
                </a:solidFill>
              </a:defRPr>
            </a:lvl4pPr>
            <a:lvl5pPr marL="4541276" indent="0">
              <a:buNone/>
              <a:defRPr sz="3973">
                <a:solidFill>
                  <a:schemeClr val="tx1">
                    <a:tint val="75000"/>
                  </a:schemeClr>
                </a:solidFill>
              </a:defRPr>
            </a:lvl5pPr>
            <a:lvl6pPr marL="5676595" indent="0">
              <a:buNone/>
              <a:defRPr sz="3973">
                <a:solidFill>
                  <a:schemeClr val="tx1">
                    <a:tint val="75000"/>
                  </a:schemeClr>
                </a:solidFill>
              </a:defRPr>
            </a:lvl6pPr>
            <a:lvl7pPr marL="6811914" indent="0">
              <a:buNone/>
              <a:defRPr sz="3973">
                <a:solidFill>
                  <a:schemeClr val="tx1">
                    <a:tint val="75000"/>
                  </a:schemeClr>
                </a:solidFill>
              </a:defRPr>
            </a:lvl7pPr>
            <a:lvl8pPr marL="7947233" indent="0">
              <a:buNone/>
              <a:defRPr sz="3973">
                <a:solidFill>
                  <a:schemeClr val="tx1">
                    <a:tint val="75000"/>
                  </a:schemeClr>
                </a:solidFill>
              </a:defRPr>
            </a:lvl8pPr>
            <a:lvl9pPr marL="9082552" indent="0">
              <a:buNone/>
              <a:defRPr sz="3973">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CEAA2868-797D-43D2-BD0F-5277EDE8AAC9}" type="datetimeFigureOut">
              <a:rPr lang="en-US" smtClean="0"/>
              <a:t>03/02/2015</a:t>
            </a:fld>
            <a:endParaRPr lang="en-US"/>
          </a:p>
        </p:txBody>
      </p:sp>
      <p:sp>
        <p:nvSpPr>
          <p:cNvPr id="5" name="Θέση υποσέλιδου 4"/>
          <p:cNvSpPr>
            <a:spLocks noGrp="1"/>
          </p:cNvSpPr>
          <p:nvPr>
            <p:ph type="ftr" sz="quarter" idx="11"/>
          </p:nvPr>
        </p:nvSpPr>
        <p:spPr/>
        <p:txBody>
          <a:bodyPr/>
          <a:lstStyle/>
          <a:p>
            <a:endParaRPr lang="en-US"/>
          </a:p>
        </p:txBody>
      </p:sp>
      <p:sp>
        <p:nvSpPr>
          <p:cNvPr id="6" name="Θέση αριθμού διαφάνειας 5"/>
          <p:cNvSpPr>
            <a:spLocks noGrp="1"/>
          </p:cNvSpPr>
          <p:nvPr>
            <p:ph type="sldNum" sz="quarter" idx="12"/>
          </p:nvPr>
        </p:nvSpPr>
        <p:spPr/>
        <p:txBody>
          <a:bodyPr/>
          <a:lstStyle/>
          <a:p>
            <a:fld id="{CBEE38F7-DD9D-4513-9B85-45809B478BE4}" type="slidenum">
              <a:rPr lang="en-US" smtClean="0"/>
              <a:t>‹#›</a:t>
            </a:fld>
            <a:endParaRPr lang="en-US"/>
          </a:p>
        </p:txBody>
      </p:sp>
    </p:spTree>
    <p:extLst>
      <p:ext uri="{BB962C8B-B14F-4D97-AF65-F5344CB8AC3E}">
        <p14:creationId xmlns:p14="http://schemas.microsoft.com/office/powerpoint/2010/main" val="3744294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n-US"/>
          </a:p>
        </p:txBody>
      </p:sp>
      <p:sp>
        <p:nvSpPr>
          <p:cNvPr id="3" name="Θέση περιεχομένου 2"/>
          <p:cNvSpPr>
            <a:spLocks noGrp="1"/>
          </p:cNvSpPr>
          <p:nvPr>
            <p:ph sz="half" idx="1"/>
          </p:nvPr>
        </p:nvSpPr>
        <p:spPr>
          <a:xfrm>
            <a:off x="2081421" y="11394520"/>
            <a:ext cx="12866966" cy="27158594"/>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Θέση περιεχομένου 3"/>
          <p:cNvSpPr>
            <a:spLocks noGrp="1"/>
          </p:cNvSpPr>
          <p:nvPr>
            <p:ph sz="half" idx="2"/>
          </p:nvPr>
        </p:nvSpPr>
        <p:spPr>
          <a:xfrm>
            <a:off x="15326826" y="11394520"/>
            <a:ext cx="12866966" cy="27158594"/>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Θέση ημερομηνίας 4"/>
          <p:cNvSpPr>
            <a:spLocks noGrp="1"/>
          </p:cNvSpPr>
          <p:nvPr>
            <p:ph type="dt" sz="half" idx="10"/>
          </p:nvPr>
        </p:nvSpPr>
        <p:spPr/>
        <p:txBody>
          <a:bodyPr/>
          <a:lstStyle/>
          <a:p>
            <a:fld id="{CEAA2868-797D-43D2-BD0F-5277EDE8AAC9}" type="datetimeFigureOut">
              <a:rPr lang="en-US" smtClean="0"/>
              <a:t>03/02/2015</a:t>
            </a:fld>
            <a:endParaRPr lang="en-US"/>
          </a:p>
        </p:txBody>
      </p:sp>
      <p:sp>
        <p:nvSpPr>
          <p:cNvPr id="6" name="Θέση υποσέλιδου 5"/>
          <p:cNvSpPr>
            <a:spLocks noGrp="1"/>
          </p:cNvSpPr>
          <p:nvPr>
            <p:ph type="ftr" sz="quarter" idx="11"/>
          </p:nvPr>
        </p:nvSpPr>
        <p:spPr/>
        <p:txBody>
          <a:bodyPr/>
          <a:lstStyle/>
          <a:p>
            <a:endParaRPr lang="en-US"/>
          </a:p>
        </p:txBody>
      </p:sp>
      <p:sp>
        <p:nvSpPr>
          <p:cNvPr id="7" name="Θέση αριθμού διαφάνειας 6"/>
          <p:cNvSpPr>
            <a:spLocks noGrp="1"/>
          </p:cNvSpPr>
          <p:nvPr>
            <p:ph type="sldNum" sz="quarter" idx="12"/>
          </p:nvPr>
        </p:nvSpPr>
        <p:spPr/>
        <p:txBody>
          <a:bodyPr/>
          <a:lstStyle/>
          <a:p>
            <a:fld id="{CBEE38F7-DD9D-4513-9B85-45809B478BE4}" type="slidenum">
              <a:rPr lang="en-US" smtClean="0"/>
              <a:t>‹#›</a:t>
            </a:fld>
            <a:endParaRPr lang="en-US"/>
          </a:p>
        </p:txBody>
      </p:sp>
    </p:spTree>
    <p:extLst>
      <p:ext uri="{BB962C8B-B14F-4D97-AF65-F5344CB8AC3E}">
        <p14:creationId xmlns:p14="http://schemas.microsoft.com/office/powerpoint/2010/main" val="8893176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2085364" y="2278907"/>
            <a:ext cx="26112371" cy="8273416"/>
          </a:xfrm>
        </p:spPr>
        <p:txBody>
          <a:bodyPr/>
          <a:lstStyle/>
          <a:p>
            <a:r>
              <a:rPr lang="el-GR" smtClean="0"/>
              <a:t>Στυλ κύριου τίτλου</a:t>
            </a:r>
            <a:endParaRPr lang="en-US"/>
          </a:p>
        </p:txBody>
      </p:sp>
      <p:sp>
        <p:nvSpPr>
          <p:cNvPr id="3" name="Θέση κειμένου 2"/>
          <p:cNvSpPr>
            <a:spLocks noGrp="1"/>
          </p:cNvSpPr>
          <p:nvPr>
            <p:ph type="body" idx="1"/>
          </p:nvPr>
        </p:nvSpPr>
        <p:spPr>
          <a:xfrm>
            <a:off x="2085365" y="10492870"/>
            <a:ext cx="12807833" cy="5142393"/>
          </a:xfrm>
        </p:spPr>
        <p:txBody>
          <a:bodyPr anchor="b"/>
          <a:lstStyle>
            <a:lvl1pPr marL="0" indent="0">
              <a:buNone/>
              <a:defRPr sz="5960" b="1"/>
            </a:lvl1pPr>
            <a:lvl2pPr marL="1135319" indent="0">
              <a:buNone/>
              <a:defRPr sz="4966" b="1"/>
            </a:lvl2pPr>
            <a:lvl3pPr marL="2270638" indent="0">
              <a:buNone/>
              <a:defRPr sz="4470" b="1"/>
            </a:lvl3pPr>
            <a:lvl4pPr marL="3405957" indent="0">
              <a:buNone/>
              <a:defRPr sz="3973" b="1"/>
            </a:lvl4pPr>
            <a:lvl5pPr marL="4541276" indent="0">
              <a:buNone/>
              <a:defRPr sz="3973" b="1"/>
            </a:lvl5pPr>
            <a:lvl6pPr marL="5676595" indent="0">
              <a:buNone/>
              <a:defRPr sz="3973" b="1"/>
            </a:lvl6pPr>
            <a:lvl7pPr marL="6811914" indent="0">
              <a:buNone/>
              <a:defRPr sz="3973" b="1"/>
            </a:lvl7pPr>
            <a:lvl8pPr marL="7947233" indent="0">
              <a:buNone/>
              <a:defRPr sz="3973" b="1"/>
            </a:lvl8pPr>
            <a:lvl9pPr marL="9082552" indent="0">
              <a:buNone/>
              <a:defRPr sz="3973"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2085365" y="15635264"/>
            <a:ext cx="12807833" cy="22997117"/>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Θέση κειμένου 4"/>
          <p:cNvSpPr>
            <a:spLocks noGrp="1"/>
          </p:cNvSpPr>
          <p:nvPr>
            <p:ph type="body" sz="quarter" idx="3"/>
          </p:nvPr>
        </p:nvSpPr>
        <p:spPr>
          <a:xfrm>
            <a:off x="15326827" y="10492870"/>
            <a:ext cx="12870909" cy="5142393"/>
          </a:xfrm>
        </p:spPr>
        <p:txBody>
          <a:bodyPr anchor="b"/>
          <a:lstStyle>
            <a:lvl1pPr marL="0" indent="0">
              <a:buNone/>
              <a:defRPr sz="5960" b="1"/>
            </a:lvl1pPr>
            <a:lvl2pPr marL="1135319" indent="0">
              <a:buNone/>
              <a:defRPr sz="4966" b="1"/>
            </a:lvl2pPr>
            <a:lvl3pPr marL="2270638" indent="0">
              <a:buNone/>
              <a:defRPr sz="4470" b="1"/>
            </a:lvl3pPr>
            <a:lvl4pPr marL="3405957" indent="0">
              <a:buNone/>
              <a:defRPr sz="3973" b="1"/>
            </a:lvl4pPr>
            <a:lvl5pPr marL="4541276" indent="0">
              <a:buNone/>
              <a:defRPr sz="3973" b="1"/>
            </a:lvl5pPr>
            <a:lvl6pPr marL="5676595" indent="0">
              <a:buNone/>
              <a:defRPr sz="3973" b="1"/>
            </a:lvl6pPr>
            <a:lvl7pPr marL="6811914" indent="0">
              <a:buNone/>
              <a:defRPr sz="3973" b="1"/>
            </a:lvl7pPr>
            <a:lvl8pPr marL="7947233" indent="0">
              <a:buNone/>
              <a:defRPr sz="3973" b="1"/>
            </a:lvl8pPr>
            <a:lvl9pPr marL="9082552" indent="0">
              <a:buNone/>
              <a:defRPr sz="3973"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15326827" y="15635264"/>
            <a:ext cx="12870909" cy="22997117"/>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7" name="Θέση ημερομηνίας 6"/>
          <p:cNvSpPr>
            <a:spLocks noGrp="1"/>
          </p:cNvSpPr>
          <p:nvPr>
            <p:ph type="dt" sz="half" idx="10"/>
          </p:nvPr>
        </p:nvSpPr>
        <p:spPr/>
        <p:txBody>
          <a:bodyPr/>
          <a:lstStyle/>
          <a:p>
            <a:fld id="{CEAA2868-797D-43D2-BD0F-5277EDE8AAC9}" type="datetimeFigureOut">
              <a:rPr lang="en-US" smtClean="0"/>
              <a:t>03/02/2015</a:t>
            </a:fld>
            <a:endParaRPr lang="en-US"/>
          </a:p>
        </p:txBody>
      </p:sp>
      <p:sp>
        <p:nvSpPr>
          <p:cNvPr id="8" name="Θέση υποσέλιδου 7"/>
          <p:cNvSpPr>
            <a:spLocks noGrp="1"/>
          </p:cNvSpPr>
          <p:nvPr>
            <p:ph type="ftr" sz="quarter" idx="11"/>
          </p:nvPr>
        </p:nvSpPr>
        <p:spPr/>
        <p:txBody>
          <a:bodyPr/>
          <a:lstStyle/>
          <a:p>
            <a:endParaRPr lang="en-US"/>
          </a:p>
        </p:txBody>
      </p:sp>
      <p:sp>
        <p:nvSpPr>
          <p:cNvPr id="9" name="Θέση αριθμού διαφάνειας 8"/>
          <p:cNvSpPr>
            <a:spLocks noGrp="1"/>
          </p:cNvSpPr>
          <p:nvPr>
            <p:ph type="sldNum" sz="quarter" idx="12"/>
          </p:nvPr>
        </p:nvSpPr>
        <p:spPr/>
        <p:txBody>
          <a:bodyPr/>
          <a:lstStyle/>
          <a:p>
            <a:fld id="{CBEE38F7-DD9D-4513-9B85-45809B478BE4}" type="slidenum">
              <a:rPr lang="en-US" smtClean="0"/>
              <a:t>‹#›</a:t>
            </a:fld>
            <a:endParaRPr lang="en-US"/>
          </a:p>
        </p:txBody>
      </p:sp>
    </p:spTree>
    <p:extLst>
      <p:ext uri="{BB962C8B-B14F-4D97-AF65-F5344CB8AC3E}">
        <p14:creationId xmlns:p14="http://schemas.microsoft.com/office/powerpoint/2010/main" val="2842230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n-US"/>
          </a:p>
        </p:txBody>
      </p:sp>
      <p:sp>
        <p:nvSpPr>
          <p:cNvPr id="3" name="Θέση ημερομηνίας 2"/>
          <p:cNvSpPr>
            <a:spLocks noGrp="1"/>
          </p:cNvSpPr>
          <p:nvPr>
            <p:ph type="dt" sz="half" idx="10"/>
          </p:nvPr>
        </p:nvSpPr>
        <p:spPr/>
        <p:txBody>
          <a:bodyPr/>
          <a:lstStyle/>
          <a:p>
            <a:fld id="{CEAA2868-797D-43D2-BD0F-5277EDE8AAC9}" type="datetimeFigureOut">
              <a:rPr lang="en-US" smtClean="0"/>
              <a:t>03/02/2015</a:t>
            </a:fld>
            <a:endParaRPr lang="en-US"/>
          </a:p>
        </p:txBody>
      </p:sp>
      <p:sp>
        <p:nvSpPr>
          <p:cNvPr id="4" name="Θέση υποσέλιδου 3"/>
          <p:cNvSpPr>
            <a:spLocks noGrp="1"/>
          </p:cNvSpPr>
          <p:nvPr>
            <p:ph type="ftr" sz="quarter" idx="11"/>
          </p:nvPr>
        </p:nvSpPr>
        <p:spPr/>
        <p:txBody>
          <a:bodyPr/>
          <a:lstStyle/>
          <a:p>
            <a:endParaRPr lang="en-US"/>
          </a:p>
        </p:txBody>
      </p:sp>
      <p:sp>
        <p:nvSpPr>
          <p:cNvPr id="5" name="Θέση αριθμού διαφάνειας 4"/>
          <p:cNvSpPr>
            <a:spLocks noGrp="1"/>
          </p:cNvSpPr>
          <p:nvPr>
            <p:ph type="sldNum" sz="quarter" idx="12"/>
          </p:nvPr>
        </p:nvSpPr>
        <p:spPr/>
        <p:txBody>
          <a:bodyPr/>
          <a:lstStyle/>
          <a:p>
            <a:fld id="{CBEE38F7-DD9D-4513-9B85-45809B478BE4}" type="slidenum">
              <a:rPr lang="en-US" smtClean="0"/>
              <a:t>‹#›</a:t>
            </a:fld>
            <a:endParaRPr lang="en-US"/>
          </a:p>
        </p:txBody>
      </p:sp>
    </p:spTree>
    <p:extLst>
      <p:ext uri="{BB962C8B-B14F-4D97-AF65-F5344CB8AC3E}">
        <p14:creationId xmlns:p14="http://schemas.microsoft.com/office/powerpoint/2010/main" val="20648781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CEAA2868-797D-43D2-BD0F-5277EDE8AAC9}" type="datetimeFigureOut">
              <a:rPr lang="en-US" smtClean="0"/>
              <a:t>03/02/2015</a:t>
            </a:fld>
            <a:endParaRPr lang="en-US"/>
          </a:p>
        </p:txBody>
      </p:sp>
      <p:sp>
        <p:nvSpPr>
          <p:cNvPr id="3" name="Θέση υποσέλιδου 2"/>
          <p:cNvSpPr>
            <a:spLocks noGrp="1"/>
          </p:cNvSpPr>
          <p:nvPr>
            <p:ph type="ftr" sz="quarter" idx="11"/>
          </p:nvPr>
        </p:nvSpPr>
        <p:spPr/>
        <p:txBody>
          <a:bodyPr/>
          <a:lstStyle/>
          <a:p>
            <a:endParaRPr lang="en-US"/>
          </a:p>
        </p:txBody>
      </p:sp>
      <p:sp>
        <p:nvSpPr>
          <p:cNvPr id="4" name="Θέση αριθμού διαφάνειας 3"/>
          <p:cNvSpPr>
            <a:spLocks noGrp="1"/>
          </p:cNvSpPr>
          <p:nvPr>
            <p:ph type="sldNum" sz="quarter" idx="12"/>
          </p:nvPr>
        </p:nvSpPr>
        <p:spPr/>
        <p:txBody>
          <a:bodyPr/>
          <a:lstStyle/>
          <a:p>
            <a:fld id="{CBEE38F7-DD9D-4513-9B85-45809B478BE4}" type="slidenum">
              <a:rPr lang="en-US" smtClean="0"/>
              <a:t>‹#›</a:t>
            </a:fld>
            <a:endParaRPr lang="en-US"/>
          </a:p>
        </p:txBody>
      </p:sp>
    </p:spTree>
    <p:extLst>
      <p:ext uri="{BB962C8B-B14F-4D97-AF65-F5344CB8AC3E}">
        <p14:creationId xmlns:p14="http://schemas.microsoft.com/office/powerpoint/2010/main" val="28113871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2085366" y="2853584"/>
            <a:ext cx="9764543" cy="9987545"/>
          </a:xfrm>
        </p:spPr>
        <p:txBody>
          <a:bodyPr anchor="b"/>
          <a:lstStyle>
            <a:lvl1pPr>
              <a:defRPr sz="7946"/>
            </a:lvl1pPr>
          </a:lstStyle>
          <a:p>
            <a:r>
              <a:rPr lang="el-GR" smtClean="0"/>
              <a:t>Στυλ κύριου τίτλου</a:t>
            </a:r>
            <a:endParaRPr lang="en-US"/>
          </a:p>
        </p:txBody>
      </p:sp>
      <p:sp>
        <p:nvSpPr>
          <p:cNvPr id="3" name="Θέση περιεχομένου 2"/>
          <p:cNvSpPr>
            <a:spLocks noGrp="1"/>
          </p:cNvSpPr>
          <p:nvPr>
            <p:ph idx="1"/>
          </p:nvPr>
        </p:nvSpPr>
        <p:spPr>
          <a:xfrm>
            <a:off x="12870909" y="6162952"/>
            <a:ext cx="15326827" cy="30418415"/>
          </a:xfrm>
        </p:spPr>
        <p:txBody>
          <a:bodyPr/>
          <a:lstStyle>
            <a:lvl1pPr>
              <a:defRPr sz="7946"/>
            </a:lvl1pPr>
            <a:lvl2pPr>
              <a:defRPr sz="6953"/>
            </a:lvl2pPr>
            <a:lvl3pPr>
              <a:defRPr sz="5960"/>
            </a:lvl3pPr>
            <a:lvl4pPr>
              <a:defRPr sz="4966"/>
            </a:lvl4pPr>
            <a:lvl5pPr>
              <a:defRPr sz="4966"/>
            </a:lvl5pPr>
            <a:lvl6pPr>
              <a:defRPr sz="4966"/>
            </a:lvl6pPr>
            <a:lvl7pPr>
              <a:defRPr sz="4966"/>
            </a:lvl7pPr>
            <a:lvl8pPr>
              <a:defRPr sz="4966"/>
            </a:lvl8pPr>
            <a:lvl9pPr>
              <a:defRPr sz="4966"/>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Θέση κειμένου 3"/>
          <p:cNvSpPr>
            <a:spLocks noGrp="1"/>
          </p:cNvSpPr>
          <p:nvPr>
            <p:ph type="body" sz="half" idx="2"/>
          </p:nvPr>
        </p:nvSpPr>
        <p:spPr>
          <a:xfrm>
            <a:off x="2085366" y="12841129"/>
            <a:ext cx="9764543" cy="23789780"/>
          </a:xfrm>
        </p:spPr>
        <p:txBody>
          <a:bodyPr/>
          <a:lstStyle>
            <a:lvl1pPr marL="0" indent="0">
              <a:buNone/>
              <a:defRPr sz="3973"/>
            </a:lvl1pPr>
            <a:lvl2pPr marL="1135319" indent="0">
              <a:buNone/>
              <a:defRPr sz="3476"/>
            </a:lvl2pPr>
            <a:lvl3pPr marL="2270638" indent="0">
              <a:buNone/>
              <a:defRPr sz="2980"/>
            </a:lvl3pPr>
            <a:lvl4pPr marL="3405957" indent="0">
              <a:buNone/>
              <a:defRPr sz="2483"/>
            </a:lvl4pPr>
            <a:lvl5pPr marL="4541276" indent="0">
              <a:buNone/>
              <a:defRPr sz="2483"/>
            </a:lvl5pPr>
            <a:lvl6pPr marL="5676595" indent="0">
              <a:buNone/>
              <a:defRPr sz="2483"/>
            </a:lvl6pPr>
            <a:lvl7pPr marL="6811914" indent="0">
              <a:buNone/>
              <a:defRPr sz="2483"/>
            </a:lvl7pPr>
            <a:lvl8pPr marL="7947233" indent="0">
              <a:buNone/>
              <a:defRPr sz="2483"/>
            </a:lvl8pPr>
            <a:lvl9pPr marL="9082552" indent="0">
              <a:buNone/>
              <a:defRPr sz="2483"/>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CEAA2868-797D-43D2-BD0F-5277EDE8AAC9}" type="datetimeFigureOut">
              <a:rPr lang="en-US" smtClean="0"/>
              <a:t>03/02/2015</a:t>
            </a:fld>
            <a:endParaRPr lang="en-US"/>
          </a:p>
        </p:txBody>
      </p:sp>
      <p:sp>
        <p:nvSpPr>
          <p:cNvPr id="6" name="Θέση υποσέλιδου 5"/>
          <p:cNvSpPr>
            <a:spLocks noGrp="1"/>
          </p:cNvSpPr>
          <p:nvPr>
            <p:ph type="ftr" sz="quarter" idx="11"/>
          </p:nvPr>
        </p:nvSpPr>
        <p:spPr/>
        <p:txBody>
          <a:bodyPr/>
          <a:lstStyle/>
          <a:p>
            <a:endParaRPr lang="en-US"/>
          </a:p>
        </p:txBody>
      </p:sp>
      <p:sp>
        <p:nvSpPr>
          <p:cNvPr id="7" name="Θέση αριθμού διαφάνειας 6"/>
          <p:cNvSpPr>
            <a:spLocks noGrp="1"/>
          </p:cNvSpPr>
          <p:nvPr>
            <p:ph type="sldNum" sz="quarter" idx="12"/>
          </p:nvPr>
        </p:nvSpPr>
        <p:spPr/>
        <p:txBody>
          <a:bodyPr/>
          <a:lstStyle/>
          <a:p>
            <a:fld id="{CBEE38F7-DD9D-4513-9B85-45809B478BE4}" type="slidenum">
              <a:rPr lang="en-US" smtClean="0"/>
              <a:t>‹#›</a:t>
            </a:fld>
            <a:endParaRPr lang="en-US"/>
          </a:p>
        </p:txBody>
      </p:sp>
    </p:spTree>
    <p:extLst>
      <p:ext uri="{BB962C8B-B14F-4D97-AF65-F5344CB8AC3E}">
        <p14:creationId xmlns:p14="http://schemas.microsoft.com/office/powerpoint/2010/main" val="10365658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2085366" y="2853584"/>
            <a:ext cx="9764543" cy="9987545"/>
          </a:xfrm>
        </p:spPr>
        <p:txBody>
          <a:bodyPr anchor="b"/>
          <a:lstStyle>
            <a:lvl1pPr>
              <a:defRPr sz="7946"/>
            </a:lvl1pPr>
          </a:lstStyle>
          <a:p>
            <a:r>
              <a:rPr lang="el-GR" smtClean="0"/>
              <a:t>Στυλ κύριου τίτλου</a:t>
            </a:r>
            <a:endParaRPr lang="en-US"/>
          </a:p>
        </p:txBody>
      </p:sp>
      <p:sp>
        <p:nvSpPr>
          <p:cNvPr id="3" name="Θέση εικόνας 2"/>
          <p:cNvSpPr>
            <a:spLocks noGrp="1"/>
          </p:cNvSpPr>
          <p:nvPr>
            <p:ph type="pic" idx="1"/>
          </p:nvPr>
        </p:nvSpPr>
        <p:spPr>
          <a:xfrm>
            <a:off x="12870909" y="6162952"/>
            <a:ext cx="15326827" cy="30418415"/>
          </a:xfrm>
        </p:spPr>
        <p:txBody>
          <a:bodyPr/>
          <a:lstStyle>
            <a:lvl1pPr marL="0" indent="0">
              <a:buNone/>
              <a:defRPr sz="7946"/>
            </a:lvl1pPr>
            <a:lvl2pPr marL="1135319" indent="0">
              <a:buNone/>
              <a:defRPr sz="6953"/>
            </a:lvl2pPr>
            <a:lvl3pPr marL="2270638" indent="0">
              <a:buNone/>
              <a:defRPr sz="5960"/>
            </a:lvl3pPr>
            <a:lvl4pPr marL="3405957" indent="0">
              <a:buNone/>
              <a:defRPr sz="4966"/>
            </a:lvl4pPr>
            <a:lvl5pPr marL="4541276" indent="0">
              <a:buNone/>
              <a:defRPr sz="4966"/>
            </a:lvl5pPr>
            <a:lvl6pPr marL="5676595" indent="0">
              <a:buNone/>
              <a:defRPr sz="4966"/>
            </a:lvl6pPr>
            <a:lvl7pPr marL="6811914" indent="0">
              <a:buNone/>
              <a:defRPr sz="4966"/>
            </a:lvl7pPr>
            <a:lvl8pPr marL="7947233" indent="0">
              <a:buNone/>
              <a:defRPr sz="4966"/>
            </a:lvl8pPr>
            <a:lvl9pPr marL="9082552" indent="0">
              <a:buNone/>
              <a:defRPr sz="4966"/>
            </a:lvl9pPr>
          </a:lstStyle>
          <a:p>
            <a:endParaRPr lang="en-US"/>
          </a:p>
        </p:txBody>
      </p:sp>
      <p:sp>
        <p:nvSpPr>
          <p:cNvPr id="4" name="Θέση κειμένου 3"/>
          <p:cNvSpPr>
            <a:spLocks noGrp="1"/>
          </p:cNvSpPr>
          <p:nvPr>
            <p:ph type="body" sz="half" idx="2"/>
          </p:nvPr>
        </p:nvSpPr>
        <p:spPr>
          <a:xfrm>
            <a:off x="2085366" y="12841129"/>
            <a:ext cx="9764543" cy="23789780"/>
          </a:xfrm>
        </p:spPr>
        <p:txBody>
          <a:bodyPr/>
          <a:lstStyle>
            <a:lvl1pPr marL="0" indent="0">
              <a:buNone/>
              <a:defRPr sz="3973"/>
            </a:lvl1pPr>
            <a:lvl2pPr marL="1135319" indent="0">
              <a:buNone/>
              <a:defRPr sz="3476"/>
            </a:lvl2pPr>
            <a:lvl3pPr marL="2270638" indent="0">
              <a:buNone/>
              <a:defRPr sz="2980"/>
            </a:lvl3pPr>
            <a:lvl4pPr marL="3405957" indent="0">
              <a:buNone/>
              <a:defRPr sz="2483"/>
            </a:lvl4pPr>
            <a:lvl5pPr marL="4541276" indent="0">
              <a:buNone/>
              <a:defRPr sz="2483"/>
            </a:lvl5pPr>
            <a:lvl6pPr marL="5676595" indent="0">
              <a:buNone/>
              <a:defRPr sz="2483"/>
            </a:lvl6pPr>
            <a:lvl7pPr marL="6811914" indent="0">
              <a:buNone/>
              <a:defRPr sz="2483"/>
            </a:lvl7pPr>
            <a:lvl8pPr marL="7947233" indent="0">
              <a:buNone/>
              <a:defRPr sz="2483"/>
            </a:lvl8pPr>
            <a:lvl9pPr marL="9082552" indent="0">
              <a:buNone/>
              <a:defRPr sz="2483"/>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CEAA2868-797D-43D2-BD0F-5277EDE8AAC9}" type="datetimeFigureOut">
              <a:rPr lang="en-US" smtClean="0"/>
              <a:t>03/02/2015</a:t>
            </a:fld>
            <a:endParaRPr lang="en-US"/>
          </a:p>
        </p:txBody>
      </p:sp>
      <p:sp>
        <p:nvSpPr>
          <p:cNvPr id="6" name="Θέση υποσέλιδου 5"/>
          <p:cNvSpPr>
            <a:spLocks noGrp="1"/>
          </p:cNvSpPr>
          <p:nvPr>
            <p:ph type="ftr" sz="quarter" idx="11"/>
          </p:nvPr>
        </p:nvSpPr>
        <p:spPr/>
        <p:txBody>
          <a:bodyPr/>
          <a:lstStyle/>
          <a:p>
            <a:endParaRPr lang="en-US"/>
          </a:p>
        </p:txBody>
      </p:sp>
      <p:sp>
        <p:nvSpPr>
          <p:cNvPr id="7" name="Θέση αριθμού διαφάνειας 6"/>
          <p:cNvSpPr>
            <a:spLocks noGrp="1"/>
          </p:cNvSpPr>
          <p:nvPr>
            <p:ph type="sldNum" sz="quarter" idx="12"/>
          </p:nvPr>
        </p:nvSpPr>
        <p:spPr/>
        <p:txBody>
          <a:bodyPr/>
          <a:lstStyle/>
          <a:p>
            <a:fld id="{CBEE38F7-DD9D-4513-9B85-45809B478BE4}" type="slidenum">
              <a:rPr lang="en-US" smtClean="0"/>
              <a:t>‹#›</a:t>
            </a:fld>
            <a:endParaRPr lang="en-US"/>
          </a:p>
        </p:txBody>
      </p:sp>
    </p:spTree>
    <p:extLst>
      <p:ext uri="{BB962C8B-B14F-4D97-AF65-F5344CB8AC3E}">
        <p14:creationId xmlns:p14="http://schemas.microsoft.com/office/powerpoint/2010/main" val="191647635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2081421" y="2278907"/>
            <a:ext cx="26112371" cy="8273416"/>
          </a:xfrm>
          <a:prstGeom prst="rect">
            <a:avLst/>
          </a:prstGeom>
        </p:spPr>
        <p:txBody>
          <a:bodyPr vert="horz" lIns="91440" tIns="45720" rIns="91440" bIns="45720" rtlCol="0" anchor="ctr">
            <a:normAutofit/>
          </a:bodyPr>
          <a:lstStyle/>
          <a:p>
            <a:r>
              <a:rPr lang="el-GR" smtClean="0"/>
              <a:t>Στυλ κύριου τίτλου</a:t>
            </a:r>
            <a:endParaRPr lang="en-US"/>
          </a:p>
        </p:txBody>
      </p:sp>
      <p:sp>
        <p:nvSpPr>
          <p:cNvPr id="3" name="Θέση κειμένου 2"/>
          <p:cNvSpPr>
            <a:spLocks noGrp="1"/>
          </p:cNvSpPr>
          <p:nvPr>
            <p:ph type="body" idx="1"/>
          </p:nvPr>
        </p:nvSpPr>
        <p:spPr>
          <a:xfrm>
            <a:off x="2081421" y="11394520"/>
            <a:ext cx="26112371" cy="27158594"/>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Θέση ημερομηνίας 3"/>
          <p:cNvSpPr>
            <a:spLocks noGrp="1"/>
          </p:cNvSpPr>
          <p:nvPr>
            <p:ph type="dt" sz="half" idx="2"/>
          </p:nvPr>
        </p:nvSpPr>
        <p:spPr>
          <a:xfrm>
            <a:off x="2081421" y="39672750"/>
            <a:ext cx="6811923" cy="2278904"/>
          </a:xfrm>
          <a:prstGeom prst="rect">
            <a:avLst/>
          </a:prstGeom>
        </p:spPr>
        <p:txBody>
          <a:bodyPr vert="horz" lIns="91440" tIns="45720" rIns="91440" bIns="45720" rtlCol="0" anchor="ctr"/>
          <a:lstStyle>
            <a:lvl1pPr algn="l">
              <a:defRPr sz="2980">
                <a:solidFill>
                  <a:schemeClr val="tx1">
                    <a:tint val="75000"/>
                  </a:schemeClr>
                </a:solidFill>
              </a:defRPr>
            </a:lvl1pPr>
          </a:lstStyle>
          <a:p>
            <a:fld id="{CEAA2868-797D-43D2-BD0F-5277EDE8AAC9}" type="datetimeFigureOut">
              <a:rPr lang="en-US" smtClean="0"/>
              <a:t>03/02/2015</a:t>
            </a:fld>
            <a:endParaRPr lang="en-US"/>
          </a:p>
        </p:txBody>
      </p:sp>
      <p:sp>
        <p:nvSpPr>
          <p:cNvPr id="5" name="Θέση υποσέλιδου 4"/>
          <p:cNvSpPr>
            <a:spLocks noGrp="1"/>
          </p:cNvSpPr>
          <p:nvPr>
            <p:ph type="ftr" sz="quarter" idx="3"/>
          </p:nvPr>
        </p:nvSpPr>
        <p:spPr>
          <a:xfrm>
            <a:off x="10028665" y="39672750"/>
            <a:ext cx="10217884" cy="2278904"/>
          </a:xfrm>
          <a:prstGeom prst="rect">
            <a:avLst/>
          </a:prstGeom>
        </p:spPr>
        <p:txBody>
          <a:bodyPr vert="horz" lIns="91440" tIns="45720" rIns="91440" bIns="45720" rtlCol="0" anchor="ctr"/>
          <a:lstStyle>
            <a:lvl1pPr algn="ctr">
              <a:defRPr sz="2980">
                <a:solidFill>
                  <a:schemeClr val="tx1">
                    <a:tint val="75000"/>
                  </a:schemeClr>
                </a:solidFill>
              </a:defRPr>
            </a:lvl1pPr>
          </a:lstStyle>
          <a:p>
            <a:endParaRPr lang="en-US"/>
          </a:p>
        </p:txBody>
      </p:sp>
      <p:sp>
        <p:nvSpPr>
          <p:cNvPr id="6" name="Θέση αριθμού διαφάνειας 5"/>
          <p:cNvSpPr>
            <a:spLocks noGrp="1"/>
          </p:cNvSpPr>
          <p:nvPr>
            <p:ph type="sldNum" sz="quarter" idx="4"/>
          </p:nvPr>
        </p:nvSpPr>
        <p:spPr>
          <a:xfrm>
            <a:off x="21381869" y="39672750"/>
            <a:ext cx="6811923" cy="2278904"/>
          </a:xfrm>
          <a:prstGeom prst="rect">
            <a:avLst/>
          </a:prstGeom>
        </p:spPr>
        <p:txBody>
          <a:bodyPr vert="horz" lIns="91440" tIns="45720" rIns="91440" bIns="45720" rtlCol="0" anchor="ctr"/>
          <a:lstStyle>
            <a:lvl1pPr algn="r">
              <a:defRPr sz="2980">
                <a:solidFill>
                  <a:schemeClr val="tx1">
                    <a:tint val="75000"/>
                  </a:schemeClr>
                </a:solidFill>
              </a:defRPr>
            </a:lvl1pPr>
          </a:lstStyle>
          <a:p>
            <a:fld id="{CBEE38F7-DD9D-4513-9B85-45809B478BE4}" type="slidenum">
              <a:rPr lang="en-US" smtClean="0"/>
              <a:t>‹#›</a:t>
            </a:fld>
            <a:endParaRPr lang="en-US"/>
          </a:p>
        </p:txBody>
      </p:sp>
    </p:spTree>
    <p:extLst>
      <p:ext uri="{BB962C8B-B14F-4D97-AF65-F5344CB8AC3E}">
        <p14:creationId xmlns:p14="http://schemas.microsoft.com/office/powerpoint/2010/main" val="739258062"/>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2270638" rtl="0" eaLnBrk="1" latinLnBrk="0" hangingPunct="1">
        <a:lnSpc>
          <a:spcPct val="90000"/>
        </a:lnSpc>
        <a:spcBef>
          <a:spcPct val="0"/>
        </a:spcBef>
        <a:buNone/>
        <a:defRPr sz="10926" kern="1200">
          <a:solidFill>
            <a:schemeClr val="tx1"/>
          </a:solidFill>
          <a:latin typeface="+mj-lt"/>
          <a:ea typeface="+mj-ea"/>
          <a:cs typeface="+mj-cs"/>
        </a:defRPr>
      </a:lvl1pPr>
    </p:titleStyle>
    <p:bodyStyle>
      <a:lvl1pPr marL="567660" indent="-567660" algn="l" defTabSz="2270638" rtl="0" eaLnBrk="1" latinLnBrk="0" hangingPunct="1">
        <a:lnSpc>
          <a:spcPct val="90000"/>
        </a:lnSpc>
        <a:spcBef>
          <a:spcPts val="2483"/>
        </a:spcBef>
        <a:buFont typeface="Arial" panose="020B0604020202020204" pitchFamily="34" charset="0"/>
        <a:buChar char="•"/>
        <a:defRPr sz="6953" kern="1200">
          <a:solidFill>
            <a:schemeClr val="tx1"/>
          </a:solidFill>
          <a:latin typeface="+mn-lt"/>
          <a:ea typeface="+mn-ea"/>
          <a:cs typeface="+mn-cs"/>
        </a:defRPr>
      </a:lvl1pPr>
      <a:lvl2pPr marL="1702979" indent="-567660" algn="l" defTabSz="2270638" rtl="0" eaLnBrk="1" latinLnBrk="0" hangingPunct="1">
        <a:lnSpc>
          <a:spcPct val="90000"/>
        </a:lnSpc>
        <a:spcBef>
          <a:spcPts val="1242"/>
        </a:spcBef>
        <a:buFont typeface="Arial" panose="020B0604020202020204" pitchFamily="34" charset="0"/>
        <a:buChar char="•"/>
        <a:defRPr sz="5960" kern="1200">
          <a:solidFill>
            <a:schemeClr val="tx1"/>
          </a:solidFill>
          <a:latin typeface="+mn-lt"/>
          <a:ea typeface="+mn-ea"/>
          <a:cs typeface="+mn-cs"/>
        </a:defRPr>
      </a:lvl2pPr>
      <a:lvl3pPr marL="2838298" indent="-567660" algn="l" defTabSz="2270638" rtl="0" eaLnBrk="1" latinLnBrk="0" hangingPunct="1">
        <a:lnSpc>
          <a:spcPct val="90000"/>
        </a:lnSpc>
        <a:spcBef>
          <a:spcPts val="1242"/>
        </a:spcBef>
        <a:buFont typeface="Arial" panose="020B0604020202020204" pitchFamily="34" charset="0"/>
        <a:buChar char="•"/>
        <a:defRPr sz="4966" kern="1200">
          <a:solidFill>
            <a:schemeClr val="tx1"/>
          </a:solidFill>
          <a:latin typeface="+mn-lt"/>
          <a:ea typeface="+mn-ea"/>
          <a:cs typeface="+mn-cs"/>
        </a:defRPr>
      </a:lvl3pPr>
      <a:lvl4pPr marL="3973617" indent="-567660" algn="l" defTabSz="2270638" rtl="0" eaLnBrk="1" latinLnBrk="0" hangingPunct="1">
        <a:lnSpc>
          <a:spcPct val="90000"/>
        </a:lnSpc>
        <a:spcBef>
          <a:spcPts val="1242"/>
        </a:spcBef>
        <a:buFont typeface="Arial" panose="020B0604020202020204" pitchFamily="34" charset="0"/>
        <a:buChar char="•"/>
        <a:defRPr sz="4470" kern="1200">
          <a:solidFill>
            <a:schemeClr val="tx1"/>
          </a:solidFill>
          <a:latin typeface="+mn-lt"/>
          <a:ea typeface="+mn-ea"/>
          <a:cs typeface="+mn-cs"/>
        </a:defRPr>
      </a:lvl4pPr>
      <a:lvl5pPr marL="5108936" indent="-567660" algn="l" defTabSz="2270638" rtl="0" eaLnBrk="1" latinLnBrk="0" hangingPunct="1">
        <a:lnSpc>
          <a:spcPct val="90000"/>
        </a:lnSpc>
        <a:spcBef>
          <a:spcPts val="1242"/>
        </a:spcBef>
        <a:buFont typeface="Arial" panose="020B0604020202020204" pitchFamily="34" charset="0"/>
        <a:buChar char="•"/>
        <a:defRPr sz="4470" kern="1200">
          <a:solidFill>
            <a:schemeClr val="tx1"/>
          </a:solidFill>
          <a:latin typeface="+mn-lt"/>
          <a:ea typeface="+mn-ea"/>
          <a:cs typeface="+mn-cs"/>
        </a:defRPr>
      </a:lvl5pPr>
      <a:lvl6pPr marL="6244255" indent="-567660" algn="l" defTabSz="2270638" rtl="0" eaLnBrk="1" latinLnBrk="0" hangingPunct="1">
        <a:lnSpc>
          <a:spcPct val="90000"/>
        </a:lnSpc>
        <a:spcBef>
          <a:spcPts val="1242"/>
        </a:spcBef>
        <a:buFont typeface="Arial" panose="020B0604020202020204" pitchFamily="34" charset="0"/>
        <a:buChar char="•"/>
        <a:defRPr sz="4470" kern="1200">
          <a:solidFill>
            <a:schemeClr val="tx1"/>
          </a:solidFill>
          <a:latin typeface="+mn-lt"/>
          <a:ea typeface="+mn-ea"/>
          <a:cs typeface="+mn-cs"/>
        </a:defRPr>
      </a:lvl6pPr>
      <a:lvl7pPr marL="7379574" indent="-567660" algn="l" defTabSz="2270638" rtl="0" eaLnBrk="1" latinLnBrk="0" hangingPunct="1">
        <a:lnSpc>
          <a:spcPct val="90000"/>
        </a:lnSpc>
        <a:spcBef>
          <a:spcPts val="1242"/>
        </a:spcBef>
        <a:buFont typeface="Arial" panose="020B0604020202020204" pitchFamily="34" charset="0"/>
        <a:buChar char="•"/>
        <a:defRPr sz="4470" kern="1200">
          <a:solidFill>
            <a:schemeClr val="tx1"/>
          </a:solidFill>
          <a:latin typeface="+mn-lt"/>
          <a:ea typeface="+mn-ea"/>
          <a:cs typeface="+mn-cs"/>
        </a:defRPr>
      </a:lvl7pPr>
      <a:lvl8pPr marL="8514893" indent="-567660" algn="l" defTabSz="2270638" rtl="0" eaLnBrk="1" latinLnBrk="0" hangingPunct="1">
        <a:lnSpc>
          <a:spcPct val="90000"/>
        </a:lnSpc>
        <a:spcBef>
          <a:spcPts val="1242"/>
        </a:spcBef>
        <a:buFont typeface="Arial" panose="020B0604020202020204" pitchFamily="34" charset="0"/>
        <a:buChar char="•"/>
        <a:defRPr sz="4470" kern="1200">
          <a:solidFill>
            <a:schemeClr val="tx1"/>
          </a:solidFill>
          <a:latin typeface="+mn-lt"/>
          <a:ea typeface="+mn-ea"/>
          <a:cs typeface="+mn-cs"/>
        </a:defRPr>
      </a:lvl8pPr>
      <a:lvl9pPr marL="9650212" indent="-567660" algn="l" defTabSz="2270638" rtl="0" eaLnBrk="1" latinLnBrk="0" hangingPunct="1">
        <a:lnSpc>
          <a:spcPct val="90000"/>
        </a:lnSpc>
        <a:spcBef>
          <a:spcPts val="1242"/>
        </a:spcBef>
        <a:buFont typeface="Arial" panose="020B0604020202020204" pitchFamily="34" charset="0"/>
        <a:buChar char="•"/>
        <a:defRPr sz="4470" kern="1200">
          <a:solidFill>
            <a:schemeClr val="tx1"/>
          </a:solidFill>
          <a:latin typeface="+mn-lt"/>
          <a:ea typeface="+mn-ea"/>
          <a:cs typeface="+mn-cs"/>
        </a:defRPr>
      </a:lvl9pPr>
    </p:bodyStyle>
    <p:otherStyle>
      <a:defPPr>
        <a:defRPr lang="en-US"/>
      </a:defPPr>
      <a:lvl1pPr marL="0" algn="l" defTabSz="2270638" rtl="0" eaLnBrk="1" latinLnBrk="0" hangingPunct="1">
        <a:defRPr sz="4470" kern="1200">
          <a:solidFill>
            <a:schemeClr val="tx1"/>
          </a:solidFill>
          <a:latin typeface="+mn-lt"/>
          <a:ea typeface="+mn-ea"/>
          <a:cs typeface="+mn-cs"/>
        </a:defRPr>
      </a:lvl1pPr>
      <a:lvl2pPr marL="1135319" algn="l" defTabSz="2270638" rtl="0" eaLnBrk="1" latinLnBrk="0" hangingPunct="1">
        <a:defRPr sz="4470" kern="1200">
          <a:solidFill>
            <a:schemeClr val="tx1"/>
          </a:solidFill>
          <a:latin typeface="+mn-lt"/>
          <a:ea typeface="+mn-ea"/>
          <a:cs typeface="+mn-cs"/>
        </a:defRPr>
      </a:lvl2pPr>
      <a:lvl3pPr marL="2270638" algn="l" defTabSz="2270638" rtl="0" eaLnBrk="1" latinLnBrk="0" hangingPunct="1">
        <a:defRPr sz="4470" kern="1200">
          <a:solidFill>
            <a:schemeClr val="tx1"/>
          </a:solidFill>
          <a:latin typeface="+mn-lt"/>
          <a:ea typeface="+mn-ea"/>
          <a:cs typeface="+mn-cs"/>
        </a:defRPr>
      </a:lvl3pPr>
      <a:lvl4pPr marL="3405957" algn="l" defTabSz="2270638" rtl="0" eaLnBrk="1" latinLnBrk="0" hangingPunct="1">
        <a:defRPr sz="4470" kern="1200">
          <a:solidFill>
            <a:schemeClr val="tx1"/>
          </a:solidFill>
          <a:latin typeface="+mn-lt"/>
          <a:ea typeface="+mn-ea"/>
          <a:cs typeface="+mn-cs"/>
        </a:defRPr>
      </a:lvl4pPr>
      <a:lvl5pPr marL="4541276" algn="l" defTabSz="2270638" rtl="0" eaLnBrk="1" latinLnBrk="0" hangingPunct="1">
        <a:defRPr sz="4470" kern="1200">
          <a:solidFill>
            <a:schemeClr val="tx1"/>
          </a:solidFill>
          <a:latin typeface="+mn-lt"/>
          <a:ea typeface="+mn-ea"/>
          <a:cs typeface="+mn-cs"/>
        </a:defRPr>
      </a:lvl5pPr>
      <a:lvl6pPr marL="5676595" algn="l" defTabSz="2270638" rtl="0" eaLnBrk="1" latinLnBrk="0" hangingPunct="1">
        <a:defRPr sz="4470" kern="1200">
          <a:solidFill>
            <a:schemeClr val="tx1"/>
          </a:solidFill>
          <a:latin typeface="+mn-lt"/>
          <a:ea typeface="+mn-ea"/>
          <a:cs typeface="+mn-cs"/>
        </a:defRPr>
      </a:lvl6pPr>
      <a:lvl7pPr marL="6811914" algn="l" defTabSz="2270638" rtl="0" eaLnBrk="1" latinLnBrk="0" hangingPunct="1">
        <a:defRPr sz="4470" kern="1200">
          <a:solidFill>
            <a:schemeClr val="tx1"/>
          </a:solidFill>
          <a:latin typeface="+mn-lt"/>
          <a:ea typeface="+mn-ea"/>
          <a:cs typeface="+mn-cs"/>
        </a:defRPr>
      </a:lvl7pPr>
      <a:lvl8pPr marL="7947233" algn="l" defTabSz="2270638" rtl="0" eaLnBrk="1" latinLnBrk="0" hangingPunct="1">
        <a:defRPr sz="4470" kern="1200">
          <a:solidFill>
            <a:schemeClr val="tx1"/>
          </a:solidFill>
          <a:latin typeface="+mn-lt"/>
          <a:ea typeface="+mn-ea"/>
          <a:cs typeface="+mn-cs"/>
        </a:defRPr>
      </a:lvl8pPr>
      <a:lvl9pPr marL="9082552" algn="l" defTabSz="2270638" rtl="0" eaLnBrk="1" latinLnBrk="0" hangingPunct="1">
        <a:defRPr sz="447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7.jpg"/><Relationship Id="rId20" Type="http://schemas.openxmlformats.org/officeDocument/2006/relationships/image" Target="../media/image18.jpeg"/><Relationship Id="rId10" Type="http://schemas.openxmlformats.org/officeDocument/2006/relationships/image" Target="../media/image8.jpeg"/><Relationship Id="rId11" Type="http://schemas.openxmlformats.org/officeDocument/2006/relationships/image" Target="../media/image9.jpg"/><Relationship Id="rId12" Type="http://schemas.openxmlformats.org/officeDocument/2006/relationships/image" Target="../media/image10.jpg"/><Relationship Id="rId13" Type="http://schemas.openxmlformats.org/officeDocument/2006/relationships/image" Target="../media/image11.jpg"/><Relationship Id="rId14" Type="http://schemas.openxmlformats.org/officeDocument/2006/relationships/image" Target="../media/image12.png"/><Relationship Id="rId15" Type="http://schemas.openxmlformats.org/officeDocument/2006/relationships/image" Target="../media/image13.jpeg"/><Relationship Id="rId16" Type="http://schemas.openxmlformats.org/officeDocument/2006/relationships/image" Target="../media/image14.jpeg"/><Relationship Id="rId17" Type="http://schemas.openxmlformats.org/officeDocument/2006/relationships/image" Target="../media/image15.jpeg"/><Relationship Id="rId18" Type="http://schemas.openxmlformats.org/officeDocument/2006/relationships/image" Target="../media/image16.png"/><Relationship Id="rId19" Type="http://schemas.openxmlformats.org/officeDocument/2006/relationships/image" Target="../media/image17.png"/><Relationship Id="rId1" Type="http://schemas.openxmlformats.org/officeDocument/2006/relationships/slideLayout" Target="../slideLayouts/slideLayout1.xml"/><Relationship Id="rId2" Type="http://schemas.openxmlformats.org/officeDocument/2006/relationships/hyperlink" Target="https://myportfolio.ucl.ac.uk/artefact/artefact.php?artefact=297567&amp;view=64175&amp;block=280233" TargetMode="External"/><Relationship Id="rId3" Type="http://schemas.openxmlformats.org/officeDocument/2006/relationships/image" Target="../media/image1.png"/><Relationship Id="rId4" Type="http://schemas.openxmlformats.org/officeDocument/2006/relationships/image" Target="../media/image2.jpeg"/><Relationship Id="rId5" Type="http://schemas.openxmlformats.org/officeDocument/2006/relationships/image" Target="../media/image3.jpg"/><Relationship Id="rId6" Type="http://schemas.openxmlformats.org/officeDocument/2006/relationships/image" Target="../media/image4.jpg"/><Relationship Id="rId7" Type="http://schemas.openxmlformats.org/officeDocument/2006/relationships/image" Target="../media/image5.jpeg"/><Relationship Id="rId8"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5"/>
          <p:cNvSpPr>
            <a:spLocks noChangeArrowheads="1"/>
          </p:cNvSpPr>
          <p:nvPr/>
        </p:nvSpPr>
        <p:spPr bwMode="auto">
          <a:xfrm>
            <a:off x="21436475" y="40836383"/>
            <a:ext cx="2395802" cy="1938992"/>
          </a:xfrm>
          <a:prstGeom prst="rect">
            <a:avLst/>
          </a:prstGeom>
          <a:ln>
            <a:noFill/>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lang="en-US" altLang="en-US" sz="2000" dirty="0" smtClean="0">
                <a:latin typeface="Times New Roman" panose="02020603050405020304" pitchFamily="18" charset="0"/>
                <a:cs typeface="Times New Roman" panose="02020603050405020304" pitchFamily="18" charset="0"/>
              </a:rPr>
              <a:t>Tabulated </a:t>
            </a:r>
            <a:r>
              <a:rPr lang="en-US" altLang="en-US" sz="2000" dirty="0" smtClean="0">
                <a:latin typeface="Times New Roman" panose="02020603050405020304" pitchFamily="18" charset="0"/>
                <a:cs typeface="Times New Roman" panose="02020603050405020304" pitchFamily="18" charset="0"/>
              </a:rPr>
              <a:t>on the left </a:t>
            </a:r>
            <a:r>
              <a:rPr lang="en-US" altLang="en-US" sz="2000" dirty="0" smtClean="0">
                <a:latin typeface="Times New Roman" panose="02020603050405020304" pitchFamily="18" charset="0"/>
                <a:cs typeface="Times New Roman" panose="02020603050405020304" pitchFamily="18" charset="0"/>
              </a:rPr>
              <a:t>is the costs associated with the final energy solution for the community of Playa </a:t>
            </a:r>
            <a:r>
              <a:rPr lang="en-US" altLang="en-US" sz="2000" dirty="0">
                <a:latin typeface="Times New Roman" panose="02020603050405020304" pitchFamily="18" charset="0"/>
                <a:cs typeface="Times New Roman" panose="02020603050405020304" pitchFamily="18" charset="0"/>
              </a:rPr>
              <a:t>Blanca</a:t>
            </a:r>
            <a:r>
              <a:rPr lang="en-US" altLang="en-US" sz="2000" dirty="0" smtClean="0">
                <a:latin typeface="Times New Roman" panose="02020603050405020304" pitchFamily="18" charset="0"/>
                <a:cs typeface="Times New Roman" panose="02020603050405020304" pitchFamily="18" charset="0"/>
              </a:rPr>
              <a:t>.</a:t>
            </a:r>
            <a:endParaRPr lang="en-US" altLang="en-US" sz="20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9296279" y="1372"/>
            <a:ext cx="8679698" cy="4093428"/>
          </a:xfrm>
          <a:prstGeom prst="rect">
            <a:avLst/>
          </a:prstGeom>
          <a:solidFill>
            <a:schemeClr val="accent6">
              <a:lumMod val="60000"/>
              <a:lumOff val="40000"/>
            </a:schemeClr>
          </a:solidFill>
        </p:spPr>
        <p:txBody>
          <a:bodyPr wrap="square" rtlCol="0">
            <a:spAutoFit/>
          </a:bodyPr>
          <a:lstStyle/>
          <a:p>
            <a:r>
              <a:rPr lang="en-US" sz="2000" b="1" u="sng" dirty="0" smtClean="0">
                <a:latin typeface="Times New Roman" panose="02020603050405020304" pitchFamily="18" charset="0"/>
                <a:cs typeface="Times New Roman" panose="02020603050405020304" pitchFamily="18" charset="0"/>
              </a:rPr>
              <a:t>Project </a:t>
            </a:r>
            <a:r>
              <a:rPr lang="en-US" sz="2000" b="1" u="sng" dirty="0">
                <a:latin typeface="Times New Roman" panose="02020603050405020304" pitchFamily="18" charset="0"/>
                <a:cs typeface="Times New Roman" panose="02020603050405020304" pitchFamily="18" charset="0"/>
              </a:rPr>
              <a:t>Brief:</a:t>
            </a:r>
            <a:r>
              <a:rPr lang="en-US" sz="2000" dirty="0">
                <a:latin typeface="Times New Roman" panose="02020603050405020304" pitchFamily="18" charset="0"/>
                <a:cs typeface="Times New Roman" panose="02020603050405020304" pitchFamily="18" charset="0"/>
              </a:rPr>
              <a:t> </a:t>
            </a:r>
            <a:endParaRPr lang="en-US" sz="2000" dirty="0" smtClean="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Design a </a:t>
            </a:r>
            <a:r>
              <a:rPr lang="en-US" sz="2000" dirty="0">
                <a:latin typeface="Times New Roman" panose="02020603050405020304" pitchFamily="18" charset="0"/>
                <a:cs typeface="Times New Roman" panose="02020603050405020304" pitchFamily="18" charset="0"/>
              </a:rPr>
              <a:t>sustainable and ecological source of electricity, </a:t>
            </a:r>
            <a:r>
              <a:rPr lang="en-US" sz="2000" dirty="0" smtClean="0">
                <a:latin typeface="Times New Roman" panose="02020603050405020304" pitchFamily="18" charset="0"/>
                <a:cs typeface="Times New Roman" panose="02020603050405020304" pitchFamily="18" charset="0"/>
              </a:rPr>
              <a:t>which </a:t>
            </a:r>
          </a:p>
          <a:p>
            <a:r>
              <a:rPr lang="en-US" sz="2000" dirty="0" smtClean="0">
                <a:latin typeface="Times New Roman" panose="02020603050405020304" pitchFamily="18" charset="0"/>
                <a:cs typeface="Times New Roman" panose="02020603050405020304" pitchFamily="18" charset="0"/>
              </a:rPr>
              <a:t>is </a:t>
            </a:r>
            <a:r>
              <a:rPr lang="en-US" sz="2000" dirty="0">
                <a:latin typeface="Times New Roman" panose="02020603050405020304" pitchFamily="18" charset="0"/>
                <a:cs typeface="Times New Roman" panose="02020603050405020304" pitchFamily="18" charset="0"/>
              </a:rPr>
              <a:t>not currently available in Playa Blanca. </a:t>
            </a:r>
          </a:p>
          <a:p>
            <a:r>
              <a:rPr lang="en-US" sz="2000" b="1" u="sng" dirty="0" smtClean="0">
                <a:latin typeface="Times New Roman" panose="02020603050405020304" pitchFamily="18" charset="0"/>
                <a:cs typeface="Times New Roman" panose="02020603050405020304" pitchFamily="18" charset="0"/>
              </a:rPr>
              <a:t>Design Evaluation Criteria:</a:t>
            </a:r>
            <a:endParaRPr lang="en-US" sz="2000" b="1" dirty="0">
              <a:latin typeface="Times New Roman" panose="02020603050405020304" pitchFamily="18" charset="0"/>
              <a:cs typeface="Times New Roman" panose="02020603050405020304" pitchFamily="18" charset="0"/>
            </a:endParaRPr>
          </a:p>
          <a:p>
            <a:r>
              <a:rPr lang="en-US" sz="2000" u="sng" dirty="0" smtClean="0">
                <a:latin typeface="Times New Roman" panose="02020603050405020304" pitchFamily="18" charset="0"/>
                <a:cs typeface="Times New Roman" panose="02020603050405020304" pitchFamily="18" charset="0"/>
              </a:rPr>
              <a:t>Function</a:t>
            </a:r>
            <a:r>
              <a:rPr lang="en-US" sz="2000" u="sng"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Meet the </a:t>
            </a:r>
            <a:r>
              <a:rPr lang="en-US" sz="2000" dirty="0">
                <a:latin typeface="Times New Roman" panose="02020603050405020304" pitchFamily="18" charset="0"/>
                <a:cs typeface="Times New Roman" panose="02020603050405020304" pitchFamily="18" charset="0"/>
              </a:rPr>
              <a:t>needs for electricity of the community. </a:t>
            </a:r>
            <a:endParaRPr lang="en-US" sz="2000" dirty="0" smtClean="0">
              <a:latin typeface="Times New Roman" panose="02020603050405020304" pitchFamily="18" charset="0"/>
              <a:cs typeface="Times New Roman" panose="02020603050405020304" pitchFamily="18" charset="0"/>
            </a:endParaRPr>
          </a:p>
          <a:p>
            <a:r>
              <a:rPr lang="en-US" sz="2000" u="sng" dirty="0" smtClean="0">
                <a:latin typeface="Times New Roman" panose="02020603050405020304" pitchFamily="18" charset="0"/>
                <a:cs typeface="Times New Roman" panose="02020603050405020304" pitchFamily="18" charset="0"/>
              </a:rPr>
              <a:t>Cost</a:t>
            </a:r>
            <a:r>
              <a:rPr lang="en-US" sz="2000" u="sng" dirty="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The income of the locals should </a:t>
            </a:r>
            <a:r>
              <a:rPr lang="en-US" sz="2000" dirty="0">
                <a:latin typeface="Times New Roman" panose="02020603050405020304" pitchFamily="18" charset="0"/>
                <a:cs typeface="Times New Roman" panose="02020603050405020304" pitchFamily="18" charset="0"/>
              </a:rPr>
              <a:t>be sufficient to pay for the installation and use </a:t>
            </a:r>
            <a:endParaRPr lang="en-US" sz="2000" dirty="0" smtClean="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of </a:t>
            </a:r>
            <a:r>
              <a:rPr lang="en-US" sz="2000" dirty="0">
                <a:latin typeface="Times New Roman" panose="02020603050405020304" pitchFamily="18" charset="0"/>
                <a:cs typeface="Times New Roman" panose="02020603050405020304" pitchFamily="18" charset="0"/>
              </a:rPr>
              <a:t>the design and also for its maintenance, which consequently must not be high. </a:t>
            </a:r>
            <a:endParaRPr lang="en-US" sz="2000" dirty="0" smtClean="0">
              <a:latin typeface="Times New Roman" panose="02020603050405020304" pitchFamily="18" charset="0"/>
              <a:cs typeface="Times New Roman" panose="02020603050405020304" pitchFamily="18" charset="0"/>
            </a:endParaRPr>
          </a:p>
          <a:p>
            <a:r>
              <a:rPr lang="en-US" sz="2000" u="sng" dirty="0" smtClean="0">
                <a:latin typeface="Times New Roman" panose="02020603050405020304" pitchFamily="18" charset="0"/>
                <a:cs typeface="Times New Roman" panose="02020603050405020304" pitchFamily="18" charset="0"/>
              </a:rPr>
              <a:t>Environment</a:t>
            </a:r>
            <a:r>
              <a:rPr lang="en-US" sz="2000" u="sng" dirty="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The solution </a:t>
            </a:r>
            <a:r>
              <a:rPr lang="en-US" sz="2000" dirty="0">
                <a:latin typeface="Times New Roman" panose="02020603050405020304" pitchFamily="18" charset="0"/>
                <a:cs typeface="Times New Roman" panose="02020603050405020304" pitchFamily="18" charset="0"/>
              </a:rPr>
              <a:t>must provide the community with ecological, sustainable </a:t>
            </a:r>
            <a:endParaRPr lang="en-US" sz="2000" dirty="0" smtClean="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and </a:t>
            </a:r>
            <a:r>
              <a:rPr lang="en-US" sz="2000" dirty="0">
                <a:latin typeface="Times New Roman" panose="02020603050405020304" pitchFamily="18" charset="0"/>
                <a:cs typeface="Times New Roman" panose="02020603050405020304" pitchFamily="18" charset="0"/>
              </a:rPr>
              <a:t>renewable </a:t>
            </a:r>
            <a:r>
              <a:rPr lang="en-US" sz="2000" dirty="0" smtClean="0">
                <a:latin typeface="Times New Roman" panose="02020603050405020304" pitchFamily="18" charset="0"/>
                <a:cs typeface="Times New Roman" panose="02020603050405020304" pitchFamily="18" charset="0"/>
              </a:rPr>
              <a:t>energy.</a:t>
            </a:r>
          </a:p>
          <a:p>
            <a:r>
              <a:rPr lang="en-US" sz="2000" u="sng" dirty="0" smtClean="0">
                <a:latin typeface="Times New Roman" panose="02020603050405020304" pitchFamily="18" charset="0"/>
                <a:cs typeface="Times New Roman" panose="02020603050405020304" pitchFamily="18" charset="0"/>
              </a:rPr>
              <a:t>Customer</a:t>
            </a:r>
            <a:r>
              <a:rPr lang="en-US" sz="2000" u="sng" dirty="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The users will be the locals.  </a:t>
            </a:r>
          </a:p>
          <a:p>
            <a:r>
              <a:rPr lang="en-US" sz="2000" u="sng" dirty="0">
                <a:latin typeface="Times New Roman" panose="02020603050405020304" pitchFamily="18" charset="0"/>
                <a:cs typeface="Times New Roman" panose="02020603050405020304" pitchFamily="18" charset="0"/>
              </a:rPr>
              <a:t>Materials:</a:t>
            </a:r>
            <a:r>
              <a:rPr lang="en-US" sz="2000" dirty="0">
                <a:latin typeface="Times New Roman" panose="02020603050405020304" pitchFamily="18" charset="0"/>
                <a:cs typeface="Times New Roman" panose="02020603050405020304" pitchFamily="18" charset="0"/>
              </a:rPr>
              <a:t> T</a:t>
            </a:r>
            <a:r>
              <a:rPr lang="en-US" sz="2000" dirty="0" smtClean="0">
                <a:latin typeface="Times New Roman" panose="02020603050405020304" pitchFamily="18" charset="0"/>
                <a:cs typeface="Times New Roman" panose="02020603050405020304" pitchFamily="18" charset="0"/>
              </a:rPr>
              <a:t>he </a:t>
            </a:r>
            <a:r>
              <a:rPr lang="en-US" sz="2000" dirty="0">
                <a:latin typeface="Times New Roman" panose="02020603050405020304" pitchFamily="18" charset="0"/>
                <a:cs typeface="Times New Roman" panose="02020603050405020304" pitchFamily="18" charset="0"/>
              </a:rPr>
              <a:t>materials </a:t>
            </a:r>
            <a:r>
              <a:rPr lang="en-US" sz="2000" dirty="0" smtClean="0">
                <a:latin typeface="Times New Roman" panose="02020603050405020304" pitchFamily="18" charset="0"/>
                <a:cs typeface="Times New Roman" panose="02020603050405020304" pitchFamily="18" charset="0"/>
              </a:rPr>
              <a:t>must come </a:t>
            </a:r>
            <a:r>
              <a:rPr lang="en-US" sz="2000" dirty="0">
                <a:latin typeface="Times New Roman" panose="02020603050405020304" pitchFamily="18" charset="0"/>
                <a:cs typeface="Times New Roman" panose="02020603050405020304" pitchFamily="18" charset="0"/>
              </a:rPr>
              <a:t>from </a:t>
            </a:r>
            <a:r>
              <a:rPr lang="en-US" sz="2000" dirty="0" smtClean="0">
                <a:latin typeface="Times New Roman" panose="02020603050405020304" pitchFamily="18" charset="0"/>
                <a:cs typeface="Times New Roman" panose="02020603050405020304" pitchFamily="18" charset="0"/>
              </a:rPr>
              <a:t>Peru</a:t>
            </a:r>
            <a:r>
              <a:rPr lang="en-US" sz="2000" dirty="0">
                <a:latin typeface="Times New Roman" panose="02020603050405020304" pitchFamily="18" charset="0"/>
                <a:cs typeface="Times New Roman" panose="02020603050405020304" pitchFamily="18" charset="0"/>
              </a:rPr>
              <a:t>.</a:t>
            </a:r>
          </a:p>
        </p:txBody>
      </p:sp>
      <p:pic>
        <p:nvPicPr>
          <p:cNvPr id="1026" name="Picture 2" descr="(Details)">
            <a:hlinkClick r:id="rId2" tooltip="Click for more information and to place feedback."/>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90488" y="2449513"/>
            <a:ext cx="123825" cy="123825"/>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0" y="5712005"/>
            <a:ext cx="2768455" cy="536164"/>
          </a:xfrm>
          <a:prstGeom prst="rect">
            <a:avLst/>
          </a:prstGeom>
          <a:solidFill>
            <a:srgbClr val="E7BA7D"/>
          </a:solidFill>
          <a:ln>
            <a:solidFill>
              <a:srgbClr val="E7BA7D"/>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2800" u="sng" dirty="0" smtClean="0">
                <a:latin typeface="Times New Roman" panose="02020603050405020304" pitchFamily="18" charset="0"/>
                <a:cs typeface="Times New Roman" panose="02020603050405020304" pitchFamily="18" charset="0"/>
              </a:rPr>
              <a:t>Country Profile</a:t>
            </a:r>
            <a:endParaRPr lang="en-US" sz="2800" u="sng" dirty="0">
              <a:latin typeface="Times New Roman" panose="02020603050405020304" pitchFamily="18" charset="0"/>
              <a:cs typeface="Times New Roman" panose="02020603050405020304" pitchFamily="18" charset="0"/>
            </a:endParaRPr>
          </a:p>
        </p:txBody>
      </p:sp>
      <p:sp>
        <p:nvSpPr>
          <p:cNvPr id="28" name="TextBox 27"/>
          <p:cNvSpPr txBox="1"/>
          <p:nvPr/>
        </p:nvSpPr>
        <p:spPr>
          <a:xfrm>
            <a:off x="20130052" y="22982"/>
            <a:ext cx="2931945" cy="52322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2800" u="sng" dirty="0" smtClean="0">
                <a:latin typeface="Times New Roman" panose="02020603050405020304" pitchFamily="18" charset="0"/>
                <a:cs typeface="Times New Roman" panose="02020603050405020304" pitchFamily="18" charset="0"/>
              </a:rPr>
              <a:t>Energy Research</a:t>
            </a:r>
            <a:endParaRPr lang="en-US" sz="2800" u="sng" dirty="0">
              <a:latin typeface="Times New Roman" panose="02020603050405020304" pitchFamily="18" charset="0"/>
              <a:cs typeface="Times New Roman" panose="02020603050405020304" pitchFamily="18" charset="0"/>
            </a:endParaRPr>
          </a:p>
        </p:txBody>
      </p:sp>
      <p:sp>
        <p:nvSpPr>
          <p:cNvPr id="29" name="TextBox 28"/>
          <p:cNvSpPr txBox="1"/>
          <p:nvPr/>
        </p:nvSpPr>
        <p:spPr>
          <a:xfrm>
            <a:off x="12182986" y="4233649"/>
            <a:ext cx="5792991" cy="1138041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000" b="1" u="sng" dirty="0">
                <a:latin typeface="Times New Roman" panose="02020603050405020304" pitchFamily="18" charset="0"/>
                <a:cs typeface="Times New Roman" panose="02020603050405020304" pitchFamily="18" charset="0"/>
              </a:rPr>
              <a:t>Solar Energy</a:t>
            </a:r>
          </a:p>
          <a:p>
            <a:r>
              <a:rPr lang="en-US" sz="2000" dirty="0" smtClean="0">
                <a:latin typeface="Times New Roman" panose="02020603050405020304" pitchFamily="18" charset="0"/>
                <a:cs typeface="Times New Roman" panose="02020603050405020304" pitchFamily="18" charset="0"/>
              </a:rPr>
              <a:t>Peru </a:t>
            </a:r>
            <a:r>
              <a:rPr lang="en-US" sz="2000" dirty="0">
                <a:latin typeface="Times New Roman" panose="02020603050405020304" pitchFamily="18" charset="0"/>
                <a:cs typeface="Times New Roman" panose="02020603050405020304" pitchFamily="18" charset="0"/>
              </a:rPr>
              <a:t>has a solar energy potential of 3,576,841,559 </a:t>
            </a:r>
            <a:r>
              <a:rPr lang="en-US" sz="2000" dirty="0" err="1">
                <a:latin typeface="Times New Roman" panose="02020603050405020304" pitchFamily="18" charset="0"/>
                <a:cs typeface="Times New Roman" panose="02020603050405020304" pitchFamily="18" charset="0"/>
              </a:rPr>
              <a:t>MWh</a:t>
            </a:r>
            <a:r>
              <a:rPr lang="en-US" sz="2000" dirty="0">
                <a:latin typeface="Times New Roman" panose="02020603050405020304" pitchFamily="18" charset="0"/>
                <a:cs typeface="Times New Roman" panose="02020603050405020304" pitchFamily="18" charset="0"/>
              </a:rPr>
              <a:t>/year or 5kWh/m</a:t>
            </a:r>
            <a:r>
              <a:rPr lang="en-US" sz="2000" baseline="30000" dirty="0">
                <a:latin typeface="Times New Roman" panose="02020603050405020304" pitchFamily="18" charset="0"/>
                <a:cs typeface="Times New Roman" panose="02020603050405020304" pitchFamily="18" charset="0"/>
              </a:rPr>
              <a:t>2</a:t>
            </a:r>
            <a:r>
              <a:rPr lang="en-US" sz="2000" dirty="0">
                <a:latin typeface="Times New Roman" panose="02020603050405020304" pitchFamily="18" charset="0"/>
                <a:cs typeface="Times New Roman" panose="02020603050405020304" pitchFamily="18" charset="0"/>
              </a:rPr>
              <a:t> per day</a:t>
            </a:r>
            <a:r>
              <a:rPr lang="en-US" sz="2000" baseline="30000" dirty="0">
                <a:latin typeface="Times New Roman" panose="02020603050405020304" pitchFamily="18" charset="0"/>
                <a:cs typeface="Times New Roman" panose="02020603050405020304" pitchFamily="18" charset="0"/>
              </a:rPr>
              <a:t> </a:t>
            </a:r>
            <a:r>
              <a:rPr lang="en-US" sz="2000" baseline="30000" dirty="0" smtClean="0">
                <a:latin typeface="Times New Roman" panose="02020603050405020304" pitchFamily="18" charset="0"/>
                <a:cs typeface="Times New Roman" panose="02020603050405020304" pitchFamily="18" charset="0"/>
              </a:rPr>
              <a:t>[7]</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The annual average day-length in the Piura Region, in which Playa Blanca is located at, is 12 hours – meaning that all year round, Playa Blanca will receive an average of 12 hours of sunlight every day. </a:t>
            </a:r>
          </a:p>
          <a:p>
            <a:r>
              <a:rPr lang="en-US" sz="2000" dirty="0" smtClean="0">
                <a:latin typeface="Times New Roman" panose="02020603050405020304" pitchFamily="18" charset="0"/>
                <a:cs typeface="Times New Roman" panose="02020603050405020304" pitchFamily="18" charset="0"/>
              </a:rPr>
              <a:t>One </a:t>
            </a:r>
            <a:r>
              <a:rPr lang="en-US" sz="2000" dirty="0">
                <a:latin typeface="Times New Roman" panose="02020603050405020304" pitchFamily="18" charset="0"/>
                <a:cs typeface="Times New Roman" panose="02020603050405020304" pitchFamily="18" charset="0"/>
              </a:rPr>
              <a:t>of the advantages of using solar energy is that once the solar panel is installed, the energy is free of </a:t>
            </a:r>
            <a:r>
              <a:rPr lang="en-US" sz="2000" dirty="0" smtClean="0">
                <a:latin typeface="Times New Roman" panose="02020603050405020304" pitchFamily="18" charset="0"/>
                <a:cs typeface="Times New Roman" panose="02020603050405020304" pitchFamily="18" charset="0"/>
              </a:rPr>
              <a:t>charge</a:t>
            </a:r>
            <a:r>
              <a:rPr lang="en-US" sz="2000" baseline="30000" dirty="0" smtClean="0">
                <a:latin typeface="Times New Roman" panose="02020603050405020304" pitchFamily="18" charset="0"/>
                <a:cs typeface="Times New Roman" panose="02020603050405020304" pitchFamily="18" charset="0"/>
              </a:rPr>
              <a:t>[9]</a:t>
            </a:r>
            <a:r>
              <a:rPr lang="en-US" sz="2000" dirty="0">
                <a:latin typeface="Times New Roman" panose="02020603050405020304" pitchFamily="18" charset="0"/>
                <a:cs typeface="Times New Roman" panose="02020603050405020304" pitchFamily="18" charset="0"/>
              </a:rPr>
              <a:t> .In the long run, tariffs that are set will be able to recover the initial investment; especially in a small area such as Playa Blanca. As the energy obtained is free, it will be possible to set reasonable electricity tariffs that will be within the means of the low-income households of Playa </a:t>
            </a:r>
            <a:r>
              <a:rPr lang="en-US" sz="2000" dirty="0" err="1" smtClean="0">
                <a:latin typeface="Times New Roman" panose="02020603050405020304" pitchFamily="18" charset="0"/>
                <a:cs typeface="Times New Roman" panose="02020603050405020304" pitchFamily="18" charset="0"/>
              </a:rPr>
              <a:t>Blanca.This</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form of energy does not cause any pollution nor does it generate noise, and this is essential for the conservation of culture and way of life of the citizens of Playa Blanca. The technology has a very low carbon-footprint due to manufacture and transport</a:t>
            </a:r>
            <a:r>
              <a:rPr lang="en-US" sz="2000" dirty="0" smtClean="0">
                <a:latin typeface="Times New Roman" panose="02020603050405020304" pitchFamily="18" charset="0"/>
                <a:cs typeface="Times New Roman" panose="02020603050405020304" pitchFamily="18" charset="0"/>
              </a:rPr>
              <a:t>;</a:t>
            </a:r>
            <a:r>
              <a:rPr lang="en-US" sz="2000" baseline="30000" dirty="0" smtClean="0">
                <a:latin typeface="Times New Roman" panose="02020603050405020304" pitchFamily="18" charset="0"/>
                <a:cs typeface="Times New Roman" panose="02020603050405020304" pitchFamily="18" charset="0"/>
              </a:rPr>
              <a:t>[10]</a:t>
            </a:r>
            <a:r>
              <a:rPr lang="en-US" sz="2000" dirty="0">
                <a:latin typeface="Times New Roman" panose="02020603050405020304" pitchFamily="18" charset="0"/>
                <a:cs typeface="Times New Roman" panose="02020603050405020304" pitchFamily="18" charset="0"/>
              </a:rPr>
              <a:t> however the process of generating electricity using solar photovoltaics itself do not produce greenhouse gases directly – hence, this technology will have minimal effects on the environment of Playa Blanca or </a:t>
            </a:r>
            <a:r>
              <a:rPr lang="en-US" sz="2000" dirty="0" smtClean="0">
                <a:latin typeface="Times New Roman" panose="02020603050405020304" pitchFamily="18" charset="0"/>
                <a:cs typeface="Times New Roman" panose="02020603050405020304" pitchFamily="18" charset="0"/>
              </a:rPr>
              <a:t>Peru</a:t>
            </a:r>
            <a:r>
              <a:rPr lang="en-US" sz="2000" baseline="30000" dirty="0" smtClean="0">
                <a:latin typeface="Times New Roman" panose="02020603050405020304" pitchFamily="18" charset="0"/>
                <a:cs typeface="Times New Roman" panose="02020603050405020304" pitchFamily="18" charset="0"/>
              </a:rPr>
              <a:t>[11]</a:t>
            </a:r>
            <a:r>
              <a:rPr lang="en-US"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Playa </a:t>
            </a:r>
            <a:r>
              <a:rPr lang="en-US" sz="2000" dirty="0">
                <a:latin typeface="Times New Roman" panose="02020603050405020304" pitchFamily="18" charset="0"/>
                <a:cs typeface="Times New Roman" panose="02020603050405020304" pitchFamily="18" charset="0"/>
              </a:rPr>
              <a:t>Blanca provides a platform for the installation of solar power plant with annual solar radiation more than </a:t>
            </a:r>
            <a:r>
              <a:rPr lang="en-US" sz="2000" dirty="0" smtClean="0">
                <a:latin typeface="Times New Roman" panose="02020603050405020304" pitchFamily="18" charset="0"/>
                <a:cs typeface="Times New Roman" panose="02020603050405020304" pitchFamily="18" charset="0"/>
              </a:rPr>
              <a:t>2400kWh/m².The </a:t>
            </a:r>
            <a:r>
              <a:rPr lang="en-US" sz="2000" dirty="0">
                <a:latin typeface="Times New Roman" panose="02020603050405020304" pitchFamily="18" charset="0"/>
                <a:cs typeface="Times New Roman" panose="02020603050405020304" pitchFamily="18" charset="0"/>
              </a:rPr>
              <a:t>current solar cell provides 30% effective rate of solar to electric energy conversion on average. </a:t>
            </a:r>
            <a:r>
              <a:rPr lang="en-US" sz="2000" dirty="0" smtClean="0">
                <a:latin typeface="Times New Roman" panose="02020603050405020304" pitchFamily="18" charset="0"/>
                <a:cs typeface="Times New Roman" panose="02020603050405020304" pitchFamily="18" charset="0"/>
              </a:rPr>
              <a:t>Photovoltaic </a:t>
            </a:r>
            <a:r>
              <a:rPr lang="en-US" sz="2000" dirty="0">
                <a:latin typeface="Times New Roman" panose="02020603050405020304" pitchFamily="18" charset="0"/>
                <a:cs typeface="Times New Roman" panose="02020603050405020304" pitchFamily="18" charset="0"/>
              </a:rPr>
              <a:t>cell is the most common solar panel due to its low production cost relative to other technologies. The new method, concentrated photovoltaic cell has further bring down the cost to </a:t>
            </a:r>
            <a:r>
              <a:rPr lang="en-US" sz="2000" dirty="0" err="1">
                <a:latin typeface="Times New Roman" panose="02020603050405020304" pitchFamily="18" charset="0"/>
                <a:cs typeface="Times New Roman" panose="02020603050405020304" pitchFamily="18" charset="0"/>
              </a:rPr>
              <a:t>utilise</a:t>
            </a:r>
            <a:r>
              <a:rPr lang="en-US" sz="2000" dirty="0">
                <a:latin typeface="Times New Roman" panose="02020603050405020304" pitchFamily="18" charset="0"/>
                <a:cs typeface="Times New Roman" panose="02020603050405020304" pitchFamily="18" charset="0"/>
              </a:rPr>
              <a:t> solar power. Average installed pricing for high-concentration PV (HCPV) systems are estimated to have decreased to $2.62 per watt in 2013 and is expected to drop to $1.59 by the end of 2017</a:t>
            </a:r>
            <a:r>
              <a:rPr lang="en-US" sz="2000" dirty="0" smtClean="0">
                <a:latin typeface="Times New Roman" panose="02020603050405020304" pitchFamily="18" charset="0"/>
                <a:cs typeface="Times New Roman" panose="02020603050405020304" pitchFamily="18" charset="0"/>
              </a:rPr>
              <a:t>.</a:t>
            </a:r>
            <a:r>
              <a:rPr lang="en-US" sz="2000" baseline="30000" dirty="0" smtClean="0">
                <a:latin typeface="Times New Roman" panose="02020603050405020304" pitchFamily="18" charset="0"/>
                <a:cs typeface="Times New Roman" panose="02020603050405020304" pitchFamily="18" charset="0"/>
              </a:rPr>
              <a:t>[13]</a:t>
            </a:r>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endParaRPr lang="en-US" sz="2000" dirty="0" smtClean="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p:txBody>
      </p:sp>
      <p:grpSp>
        <p:nvGrpSpPr>
          <p:cNvPr id="23" name="Ομάδα 22"/>
          <p:cNvGrpSpPr/>
          <p:nvPr/>
        </p:nvGrpSpPr>
        <p:grpSpPr>
          <a:xfrm>
            <a:off x="18093377" y="662994"/>
            <a:ext cx="6967996" cy="8857646"/>
            <a:chOff x="13457279" y="6411502"/>
            <a:chExt cx="9315215" cy="7953907"/>
          </a:xfrm>
        </p:grpSpPr>
        <p:sp>
          <p:nvSpPr>
            <p:cNvPr id="30" name="TextBox 29"/>
            <p:cNvSpPr txBox="1"/>
            <p:nvPr/>
          </p:nvSpPr>
          <p:spPr>
            <a:xfrm>
              <a:off x="13457279" y="6411502"/>
              <a:ext cx="9315215" cy="5656023"/>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000" b="1" u="sng" dirty="0" smtClean="0">
                  <a:latin typeface="Times New Roman" panose="02020603050405020304" pitchFamily="18" charset="0"/>
                  <a:cs typeface="Times New Roman" panose="02020603050405020304" pitchFamily="18" charset="0"/>
                </a:rPr>
                <a:t>Wind Energy</a:t>
              </a:r>
              <a:endParaRPr lang="en-US" sz="2000" u="sng"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With a potential of 19GWh per year or 70% of current electricity consumption in Peru, wind energy possess a huge potential to be developed in Playa Blanca.  </a:t>
              </a:r>
              <a:r>
                <a:rPr lang="en-US" sz="2000" dirty="0" smtClean="0">
                  <a:latin typeface="Times New Roman" panose="02020603050405020304" pitchFamily="18" charset="0"/>
                  <a:cs typeface="Times New Roman" panose="02020603050405020304" pitchFamily="18" charset="0"/>
                </a:rPr>
                <a:t>Wind </a:t>
              </a:r>
              <a:r>
                <a:rPr lang="en-US" sz="2000" dirty="0">
                  <a:latin typeface="Times New Roman" panose="02020603050405020304" pitchFamily="18" charset="0"/>
                  <a:cs typeface="Times New Roman" panose="02020603050405020304" pitchFamily="18" charset="0"/>
                </a:rPr>
                <a:t>turbines require wind speeds of between 12km/h and 90km/h. The power output of a turbine is given by the equation:-</a:t>
              </a:r>
            </a:p>
            <a:p>
              <a:r>
                <a:rPr lang="en-US" sz="2000" dirty="0">
                  <a:latin typeface="Times New Roman" panose="02020603050405020304" pitchFamily="18" charset="0"/>
                  <a:cs typeface="Times New Roman" panose="02020603050405020304" pitchFamily="18" charset="0"/>
                </a:rPr>
                <a:t>P= 1/2 *A*p*v^3 ;</a:t>
              </a:r>
            </a:p>
            <a:p>
              <a:r>
                <a:rPr lang="en-US" sz="2000" dirty="0">
                  <a:latin typeface="Times New Roman" panose="02020603050405020304" pitchFamily="18" charset="0"/>
                  <a:cs typeface="Times New Roman" panose="02020603050405020304" pitchFamily="18" charset="0"/>
                </a:rPr>
                <a:t>where A is the surface area of air being </a:t>
              </a:r>
              <a:r>
                <a:rPr lang="en-US" sz="2000" dirty="0" smtClean="0">
                  <a:latin typeface="Times New Roman" panose="02020603050405020304" pitchFamily="18" charset="0"/>
                  <a:cs typeface="Times New Roman" panose="02020603050405020304" pitchFamily="18" charset="0"/>
                </a:rPr>
                <a:t>taken </a:t>
              </a:r>
              <a:r>
                <a:rPr lang="en-US" sz="2000" dirty="0">
                  <a:latin typeface="Times New Roman" panose="02020603050405020304" pitchFamily="18" charset="0"/>
                  <a:cs typeface="Times New Roman" panose="02020603050405020304" pitchFamily="18" charset="0"/>
                </a:rPr>
                <a:t>in </a:t>
              </a:r>
              <a:r>
                <a:rPr lang="en-US" sz="2000" dirty="0" smtClean="0">
                  <a:latin typeface="Times New Roman" panose="02020603050405020304" pitchFamily="18" charset="0"/>
                  <a:cs typeface="Times New Roman" panose="02020603050405020304" pitchFamily="18" charset="0"/>
                </a:rPr>
                <a:t>by </a:t>
              </a:r>
              <a:r>
                <a:rPr lang="en-US" sz="2000" dirty="0">
                  <a:latin typeface="Times New Roman" panose="02020603050405020304" pitchFamily="18" charset="0"/>
                  <a:cs typeface="Times New Roman" panose="02020603050405020304" pitchFamily="18" charset="0"/>
                </a:rPr>
                <a:t>the turbine, p is the density of air and v is the velocity of the wind. So from the equation we can tell that a turbine with a large wind span will give a greater energy output, if the air is cold as cold air has a higher density than warm air and greater wind speed. As wind speed (v) is raised to the power of 3, we see that it has a greater impact on the power output. Other factors that contribute are The higher the elevation of land the high the wind speed as the air pressure is lower, mountainous regions are therefore a good spot for wind turbines. Very flat land is also a good spot for wind turbines </a:t>
              </a:r>
            </a:p>
            <a:p>
              <a:r>
                <a:rPr lang="en-US" sz="2000" dirty="0">
                  <a:latin typeface="Times New Roman" panose="02020603050405020304" pitchFamily="18" charset="0"/>
                  <a:cs typeface="Times New Roman" panose="02020603050405020304" pitchFamily="18" charset="0"/>
                </a:rPr>
                <a:t>Playa Blanca is a fairly flat land this makes it suitable for wind </a:t>
              </a:r>
              <a:r>
                <a:rPr lang="en-US" sz="2000" dirty="0" smtClean="0">
                  <a:latin typeface="Times New Roman" panose="02020603050405020304" pitchFamily="18" charset="0"/>
                  <a:cs typeface="Times New Roman" panose="02020603050405020304" pitchFamily="18" charset="0"/>
                </a:rPr>
                <a:t>turbines, with average </a:t>
              </a:r>
              <a:r>
                <a:rPr lang="en-US" sz="2000" dirty="0">
                  <a:latin typeface="Times New Roman" panose="02020603050405020304" pitchFamily="18" charset="0"/>
                  <a:cs typeface="Times New Roman" panose="02020603050405020304" pitchFamily="18" charset="0"/>
                </a:rPr>
                <a:t>wind speed </a:t>
              </a:r>
              <a:r>
                <a:rPr lang="en-US" sz="2000" dirty="0" smtClean="0">
                  <a:latin typeface="Times New Roman" panose="02020603050405020304" pitchFamily="18" charset="0"/>
                  <a:cs typeface="Times New Roman" panose="02020603050405020304" pitchFamily="18" charset="0"/>
                </a:rPr>
                <a:t>of 17km/h.</a:t>
              </a:r>
            </a:p>
            <a:p>
              <a:endParaRPr lang="en-US" sz="2000" dirty="0">
                <a:latin typeface="Times New Roman" panose="02020603050405020304" pitchFamily="18" charset="0"/>
                <a:cs typeface="Times New Roman" panose="02020603050405020304" pitchFamily="18" charset="0"/>
              </a:endParaRPr>
            </a:p>
          </p:txBody>
        </p:sp>
        <p:pic>
          <p:nvPicPr>
            <p:cNvPr id="1052" name="Picture 28" descr="(source www.planningni.gov.u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20639" y="12218841"/>
              <a:ext cx="9251855" cy="2146568"/>
            </a:xfrm>
            <a:prstGeom prst="rect">
              <a:avLst/>
            </a:prstGeom>
            <a:extLst/>
          </p:spPr>
          <p:style>
            <a:lnRef idx="1">
              <a:schemeClr val="accent2"/>
            </a:lnRef>
            <a:fillRef idx="2">
              <a:schemeClr val="accent2"/>
            </a:fillRef>
            <a:effectRef idx="1">
              <a:schemeClr val="accent2"/>
            </a:effectRef>
            <a:fontRef idx="minor">
              <a:schemeClr val="dk1"/>
            </a:fontRef>
          </p:style>
        </p:pic>
      </p:grpSp>
      <p:grpSp>
        <p:nvGrpSpPr>
          <p:cNvPr id="20" name="Ομάδα 19"/>
          <p:cNvGrpSpPr/>
          <p:nvPr/>
        </p:nvGrpSpPr>
        <p:grpSpPr>
          <a:xfrm>
            <a:off x="25178773" y="-430"/>
            <a:ext cx="5090040" cy="8318124"/>
            <a:chOff x="19117470" y="13004032"/>
            <a:chExt cx="7048172" cy="6207655"/>
          </a:xfrm>
        </p:grpSpPr>
        <p:sp>
          <p:nvSpPr>
            <p:cNvPr id="31" name="TextBox 30"/>
            <p:cNvSpPr txBox="1"/>
            <p:nvPr/>
          </p:nvSpPr>
          <p:spPr>
            <a:xfrm>
              <a:off x="19117470" y="13004032"/>
              <a:ext cx="7048172" cy="420328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000" b="1" u="sng" dirty="0" smtClean="0">
                  <a:latin typeface="Times New Roman" panose="02020603050405020304" pitchFamily="18" charset="0"/>
                  <a:cs typeface="Times New Roman" panose="02020603050405020304" pitchFamily="18" charset="0"/>
                </a:rPr>
                <a:t>Pedal Energy</a:t>
              </a:r>
            </a:p>
            <a:p>
              <a:r>
                <a:rPr lang="en-US" sz="2000" dirty="0" smtClean="0">
                  <a:latin typeface="Times New Roman" panose="02020603050405020304" pitchFamily="18" charset="0"/>
                  <a:cs typeface="Times New Roman" panose="02020603050405020304" pitchFamily="18" charset="0"/>
                </a:rPr>
                <a:t>Through </a:t>
              </a:r>
              <a:r>
                <a:rPr lang="en-US" sz="2000" dirty="0">
                  <a:latin typeface="Times New Roman" panose="02020603050405020304" pitchFamily="18" charset="0"/>
                  <a:cs typeface="Times New Roman" panose="02020603050405020304" pitchFamily="18" charset="0"/>
                </a:rPr>
                <a:t>the storage of </a:t>
              </a:r>
              <a:r>
                <a:rPr lang="en-US" sz="2000" dirty="0" smtClean="0">
                  <a:latin typeface="Times New Roman" panose="02020603050405020304" pitchFamily="18" charset="0"/>
                  <a:cs typeface="Times New Roman" panose="02020603050405020304" pitchFamily="18" charset="0"/>
                </a:rPr>
                <a:t>the </a:t>
              </a:r>
              <a:r>
                <a:rPr lang="en-US" sz="2000" dirty="0">
                  <a:latin typeface="Times New Roman" panose="02020603050405020304" pitchFamily="18" charset="0"/>
                  <a:cs typeface="Times New Roman" panose="02020603050405020304" pitchFamily="18" charset="0"/>
                </a:rPr>
                <a:t>generated energy in a simple 12V battery, one can use it for light; charge mobile phones even power a laptop and a mixer.  12V Batteries are enough to operate 12V(50W) LED </a:t>
              </a:r>
              <a:r>
                <a:rPr lang="en-US" sz="2000" dirty="0" smtClean="0">
                  <a:latin typeface="Times New Roman" panose="02020603050405020304" pitchFamily="18" charset="0"/>
                  <a:cs typeface="Times New Roman" panose="02020603050405020304" pitchFamily="18" charset="0"/>
                </a:rPr>
                <a:t>bulbs</a:t>
              </a:r>
              <a:r>
                <a:rPr lang="en-US" sz="2000" baseline="30000" dirty="0" smtClean="0">
                  <a:latin typeface="Times New Roman" panose="02020603050405020304" pitchFamily="18" charset="0"/>
                  <a:cs typeface="Times New Roman" panose="02020603050405020304" pitchFamily="18" charset="0"/>
                </a:rPr>
                <a:t>[14]</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which are actually 10 times more efficient than the standard 120V bulb and even shine as bright as a 500W halogen which is more than enough to light a small room </a:t>
              </a:r>
              <a:r>
                <a:rPr lang="en-US" sz="2000" dirty="0" smtClean="0">
                  <a:latin typeface="Times New Roman" panose="02020603050405020304" pitchFamily="18" charset="0"/>
                  <a:cs typeface="Times New Roman" panose="02020603050405020304" pitchFamily="18" charset="0"/>
                </a:rPr>
                <a:t>sufficiently</a:t>
              </a:r>
              <a:r>
                <a:rPr lang="en-US" sz="2000" baseline="30000" dirty="0" smtClean="0">
                  <a:latin typeface="Times New Roman" panose="02020603050405020304" pitchFamily="18" charset="0"/>
                  <a:cs typeface="Times New Roman" panose="02020603050405020304" pitchFamily="18" charset="0"/>
                </a:rPr>
                <a:t>[15]</a:t>
              </a:r>
              <a:r>
                <a:rPr lang="en-US" sz="2000" dirty="0" smtClean="0">
                  <a:latin typeface="Times New Roman" panose="02020603050405020304" pitchFamily="18" charset="0"/>
                  <a:cs typeface="Times New Roman" panose="02020603050405020304" pitchFamily="18" charset="0"/>
                </a:rPr>
                <a:t>. They can </a:t>
              </a:r>
              <a:r>
                <a:rPr lang="en-US" sz="2000" dirty="0">
                  <a:latin typeface="Times New Roman" panose="02020603050405020304" pitchFamily="18" charset="0"/>
                  <a:cs typeface="Times New Roman" panose="02020603050405020304" pitchFamily="18" charset="0"/>
                </a:rPr>
                <a:t>easily charge 2 average (3.7) mobile phone batteries like the ones used by the community. 12V Batteries can actually solve the problem of lighting and charging mobile phones, but since there aren’t any electricity mains, an easy way to charge those batteries is through pedaling. The voltage generated by the user depends on the rate of pedaling as it can be seen </a:t>
              </a:r>
              <a:r>
                <a:rPr lang="en-US" sz="2000" dirty="0" smtClean="0">
                  <a:latin typeface="Times New Roman" panose="02020603050405020304" pitchFamily="18" charset="0"/>
                  <a:cs typeface="Times New Roman" panose="02020603050405020304" pitchFamily="18" charset="0"/>
                </a:rPr>
                <a:t>below</a:t>
              </a:r>
              <a:r>
                <a:rPr lang="en-US" sz="2000" baseline="30000" dirty="0" smtClean="0">
                  <a:latin typeface="Times New Roman" panose="02020603050405020304" pitchFamily="18" charset="0"/>
                  <a:cs typeface="Times New Roman" panose="02020603050405020304" pitchFamily="18" charset="0"/>
                </a:rPr>
                <a:t>[15]</a:t>
              </a:r>
              <a:r>
                <a:rPr lang="en-US"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pic>
          <p:nvPicPr>
            <p:cNvPr id="1030" name="Εικόνα 102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183099" y="17287471"/>
              <a:ext cx="6982540" cy="1924216"/>
            </a:xfrm>
            <a:prstGeom prst="rect">
              <a:avLst/>
            </a:prstGeom>
          </p:spPr>
          <p:style>
            <a:lnRef idx="1">
              <a:schemeClr val="accent2"/>
            </a:lnRef>
            <a:fillRef idx="2">
              <a:schemeClr val="accent2"/>
            </a:fillRef>
            <a:effectRef idx="1">
              <a:schemeClr val="accent2"/>
            </a:effectRef>
            <a:fontRef idx="minor">
              <a:schemeClr val="dk1"/>
            </a:fontRef>
          </p:style>
        </p:pic>
      </p:grpSp>
      <p:grpSp>
        <p:nvGrpSpPr>
          <p:cNvPr id="24" name="Ομάδα 23"/>
          <p:cNvGrpSpPr/>
          <p:nvPr/>
        </p:nvGrpSpPr>
        <p:grpSpPr>
          <a:xfrm>
            <a:off x="25178773" y="8410491"/>
            <a:ext cx="5096440" cy="6087425"/>
            <a:chOff x="20636158" y="16752551"/>
            <a:chExt cx="9132774" cy="4604415"/>
          </a:xfrm>
        </p:grpSpPr>
        <p:sp>
          <p:nvSpPr>
            <p:cNvPr id="1043" name="TextBox 1042"/>
            <p:cNvSpPr txBox="1"/>
            <p:nvPr/>
          </p:nvSpPr>
          <p:spPr>
            <a:xfrm>
              <a:off x="20636158" y="16752551"/>
              <a:ext cx="9121300" cy="258369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000" b="1" u="sng" dirty="0" smtClean="0">
                  <a:latin typeface="Times New Roman" panose="02020603050405020304" pitchFamily="18" charset="0"/>
                  <a:cs typeface="Times New Roman" panose="02020603050405020304" pitchFamily="18" charset="0"/>
                </a:rPr>
                <a:t>Hydroelectric Energy</a:t>
              </a:r>
              <a:endParaRPr lang="en-US" sz="2000" u="sng"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Hydroelectricity accounts for 48% of total installed capacity and 72% of electricity generated in Peru. ¹ Energy consumption of a population of 250 does not require a huge power generator. Hence, this renewable source of energy is not recommended </a:t>
              </a:r>
              <a:r>
                <a:rPr lang="en-US" sz="2000" dirty="0" smtClean="0">
                  <a:latin typeface="Times New Roman" panose="02020603050405020304" pitchFamily="18" charset="0"/>
                  <a:cs typeface="Times New Roman" panose="02020603050405020304" pitchFamily="18" charset="0"/>
                </a:rPr>
                <a:t>as a macro </a:t>
              </a:r>
              <a:r>
                <a:rPr lang="en-US" sz="2000" dirty="0">
                  <a:latin typeface="Times New Roman" panose="02020603050405020304" pitchFamily="18" charset="0"/>
                  <a:cs typeface="Times New Roman" panose="02020603050405020304" pitchFamily="18" charset="0"/>
                </a:rPr>
                <a:t>scale </a:t>
              </a:r>
              <a:r>
                <a:rPr lang="en-US" sz="2000" dirty="0" smtClean="0">
                  <a:latin typeface="Times New Roman" panose="02020603050405020304" pitchFamily="18" charset="0"/>
                  <a:cs typeface="Times New Roman" panose="02020603050405020304" pitchFamily="18" charset="0"/>
                </a:rPr>
                <a:t>generations </a:t>
              </a:r>
              <a:r>
                <a:rPr lang="en-US" sz="2000" dirty="0">
                  <a:latin typeface="Times New Roman" panose="02020603050405020304" pitchFamily="18" charset="0"/>
                  <a:cs typeface="Times New Roman" panose="02020603050405020304" pitchFamily="18" charset="0"/>
                </a:rPr>
                <a:t>needed to make it economically </a:t>
              </a:r>
              <a:r>
                <a:rPr lang="en-US" sz="2000" dirty="0" smtClean="0">
                  <a:latin typeface="Times New Roman" panose="02020603050405020304" pitchFamily="18" charset="0"/>
                  <a:cs typeface="Times New Roman" panose="02020603050405020304" pitchFamily="18" charset="0"/>
                </a:rPr>
                <a:t>viable in addition to the high </a:t>
              </a:r>
              <a:r>
                <a:rPr lang="en-US" sz="2000" dirty="0">
                  <a:latin typeface="Times New Roman" panose="02020603050405020304" pitchFamily="18" charset="0"/>
                  <a:cs typeface="Times New Roman" panose="02020603050405020304" pitchFamily="18" charset="0"/>
                </a:rPr>
                <a:t>upfront cost </a:t>
              </a:r>
              <a:r>
                <a:rPr lang="en-US" sz="2000" dirty="0" smtClean="0">
                  <a:latin typeface="Times New Roman" panose="02020603050405020304" pitchFamily="18" charset="0"/>
                  <a:cs typeface="Times New Roman" panose="02020603050405020304" pitchFamily="18" charset="0"/>
                </a:rPr>
                <a:t>and huge </a:t>
              </a:r>
              <a:r>
                <a:rPr lang="en-US" sz="2000" dirty="0">
                  <a:latin typeface="Times New Roman" panose="02020603050405020304" pitchFamily="18" charset="0"/>
                  <a:cs typeface="Times New Roman" panose="02020603050405020304" pitchFamily="18" charset="0"/>
                </a:rPr>
                <a:t>impact to ecosystem as the forest will be compromise for the dam and reservoir.</a:t>
              </a:r>
            </a:p>
            <a:p>
              <a:r>
                <a:rPr lang="en-US" sz="2000" dirty="0">
                  <a:latin typeface="Times New Roman" panose="02020603050405020304" pitchFamily="18" charset="0"/>
                  <a:cs typeface="Times New Roman" panose="02020603050405020304" pitchFamily="18" charset="0"/>
                </a:rPr>
                <a:t> </a:t>
              </a:r>
            </a:p>
          </p:txBody>
        </p:sp>
        <p:pic>
          <p:nvPicPr>
            <p:cNvPr id="1047" name="Εικόνα 104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651325" y="19406439"/>
              <a:ext cx="9117607" cy="1950527"/>
            </a:xfrm>
            <a:prstGeom prst="rect">
              <a:avLst/>
            </a:prstGeom>
          </p:spPr>
          <p:style>
            <a:lnRef idx="1">
              <a:schemeClr val="accent2"/>
            </a:lnRef>
            <a:fillRef idx="2">
              <a:schemeClr val="accent2"/>
            </a:fillRef>
            <a:effectRef idx="1">
              <a:schemeClr val="accent2"/>
            </a:effectRef>
            <a:fontRef idx="minor">
              <a:schemeClr val="dk1"/>
            </a:fontRef>
          </p:style>
        </p:pic>
      </p:grpSp>
      <p:sp>
        <p:nvSpPr>
          <p:cNvPr id="1061" name="TextBox 1060"/>
          <p:cNvSpPr txBox="1"/>
          <p:nvPr/>
        </p:nvSpPr>
        <p:spPr>
          <a:xfrm>
            <a:off x="4546362" y="16566362"/>
            <a:ext cx="3193707" cy="52322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2800" u="sng" dirty="0" smtClean="0">
                <a:latin typeface="Times New Roman" panose="02020603050405020304" pitchFamily="18" charset="0"/>
                <a:cs typeface="Times New Roman" panose="02020603050405020304" pitchFamily="18" charset="0"/>
              </a:rPr>
              <a:t>Design Concepts</a:t>
            </a:r>
            <a:endParaRPr lang="en-US" sz="2800" u="sng" dirty="0">
              <a:latin typeface="Times New Roman" panose="02020603050405020304" pitchFamily="18" charset="0"/>
              <a:cs typeface="Times New Roman" panose="02020603050405020304" pitchFamily="18" charset="0"/>
            </a:endParaRPr>
          </a:p>
        </p:txBody>
      </p:sp>
      <p:grpSp>
        <p:nvGrpSpPr>
          <p:cNvPr id="19" name="Ομάδα 18"/>
          <p:cNvGrpSpPr/>
          <p:nvPr/>
        </p:nvGrpSpPr>
        <p:grpSpPr>
          <a:xfrm>
            <a:off x="0" y="17203026"/>
            <a:ext cx="5929104" cy="7116521"/>
            <a:chOff x="-22793" y="23250719"/>
            <a:chExt cx="5929104" cy="8222097"/>
          </a:xfrm>
        </p:grpSpPr>
        <p:sp>
          <p:nvSpPr>
            <p:cNvPr id="1065" name="TextBox 1064"/>
            <p:cNvSpPr txBox="1"/>
            <p:nvPr/>
          </p:nvSpPr>
          <p:spPr>
            <a:xfrm>
              <a:off x="-22792" y="23250719"/>
              <a:ext cx="5929103" cy="5725221"/>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sz="2000" b="1" u="sng" dirty="0" smtClean="0">
                  <a:latin typeface="Times New Roman" panose="02020603050405020304" pitchFamily="18" charset="0"/>
                  <a:cs typeface="Times New Roman" panose="02020603050405020304" pitchFamily="18" charset="0"/>
                </a:rPr>
                <a:t>1-Flexible Solar panels</a:t>
              </a:r>
            </a:p>
            <a:p>
              <a:r>
                <a:rPr lang="en-US" sz="2000" dirty="0" smtClean="0">
                  <a:latin typeface="Times New Roman" panose="02020603050405020304" pitchFamily="18" charset="0"/>
                  <a:cs typeface="Times New Roman" panose="02020603050405020304" pitchFamily="18" charset="0"/>
                </a:rPr>
                <a:t>A Solar </a:t>
              </a:r>
              <a:r>
                <a:rPr lang="en-US" sz="2000" dirty="0">
                  <a:latin typeface="Times New Roman" panose="02020603050405020304" pitchFamily="18" charset="0"/>
                  <a:cs typeface="Times New Roman" panose="02020603050405020304" pitchFamily="18" charset="0"/>
                </a:rPr>
                <a:t>Plant 900-1000m^2 big can generate enough electricity for the village.</a:t>
              </a:r>
            </a:p>
            <a:p>
              <a:r>
                <a:rPr lang="en-US" sz="2000" dirty="0" smtClean="0">
                  <a:latin typeface="Times New Roman" panose="02020603050405020304" pitchFamily="18" charset="0"/>
                  <a:cs typeface="Times New Roman" panose="02020603050405020304" pitchFamily="18" charset="0"/>
                </a:rPr>
                <a:t>The </a:t>
              </a:r>
              <a:r>
                <a:rPr lang="en-US" sz="2000" dirty="0">
                  <a:latin typeface="Times New Roman" panose="02020603050405020304" pitchFamily="18" charset="0"/>
                  <a:cs typeface="Times New Roman" panose="02020603050405020304" pitchFamily="18" charset="0"/>
                </a:rPr>
                <a:t>Solar Plant can be installed near the </a:t>
              </a:r>
              <a:r>
                <a:rPr lang="en-US" sz="2000" dirty="0" smtClean="0">
                  <a:latin typeface="Times New Roman" panose="02020603050405020304" pitchFamily="18" charset="0"/>
                  <a:cs typeface="Times New Roman" panose="02020603050405020304" pitchFamily="18" charset="0"/>
                </a:rPr>
                <a:t>village where solar </a:t>
              </a:r>
              <a:r>
                <a:rPr lang="en-US" sz="2000" dirty="0">
                  <a:latin typeface="Times New Roman" panose="02020603050405020304" pitchFamily="18" charset="0"/>
                  <a:cs typeface="Times New Roman" panose="02020603050405020304" pitchFamily="18" charset="0"/>
                </a:rPr>
                <a:t>arrays </a:t>
              </a:r>
              <a:r>
                <a:rPr lang="en-US" sz="2000" dirty="0" smtClean="0">
                  <a:latin typeface="Times New Roman" panose="02020603050405020304" pitchFamily="18" charset="0"/>
                  <a:cs typeface="Times New Roman" panose="02020603050405020304" pitchFamily="18" charset="0"/>
                </a:rPr>
                <a:t>will </a:t>
              </a:r>
              <a:r>
                <a:rPr lang="en-US" sz="2000" dirty="0">
                  <a:latin typeface="Times New Roman" panose="02020603050405020304" pitchFamily="18" charset="0"/>
                  <a:cs typeface="Times New Roman" panose="02020603050405020304" pitchFamily="18" charset="0"/>
                </a:rPr>
                <a:t>absorb energy from the sun for an average 5-6 hours a day. The Solar Panels will be flexible to change orientation according to the sun. The Direct Current Electricity generated will be sent to a series of Grid Tie Inverters that will convert the DC Electricity into AC Electricity. Once this is done some part of the electricity will be stored in a facility for future use in case of a grid failure. There will be a continuous supply of electricity to all the houses via means of over-head grid lines. The only reason to use over-head grid lines is to </a:t>
              </a:r>
              <a:r>
                <a:rPr lang="en-US" sz="2000" dirty="0" smtClean="0">
                  <a:latin typeface="Times New Roman" panose="02020603050405020304" pitchFamily="18" charset="0"/>
                  <a:cs typeface="Times New Roman" panose="02020603050405020304" pitchFamily="18" charset="0"/>
                </a:rPr>
                <a:t>minimize </a:t>
              </a:r>
              <a:r>
                <a:rPr lang="en-US" sz="2000" dirty="0">
                  <a:latin typeface="Times New Roman" panose="02020603050405020304" pitchFamily="18" charset="0"/>
                  <a:cs typeface="Times New Roman" panose="02020603050405020304" pitchFamily="18" charset="0"/>
                </a:rPr>
                <a:t>the investment cost of the project</a:t>
              </a:r>
              <a:r>
                <a:rPr lang="en-US" sz="2000" dirty="0" smtClean="0">
                  <a:latin typeface="Times New Roman" panose="02020603050405020304" pitchFamily="18" charset="0"/>
                  <a:cs typeface="Times New Roman" panose="02020603050405020304" pitchFamily="18" charset="0"/>
                </a:rPr>
                <a:t>. </a:t>
              </a:r>
              <a:r>
                <a:rPr lang="en-US" sz="2000" baseline="30000" dirty="0" smtClean="0">
                  <a:latin typeface="Times New Roman" panose="02020603050405020304" pitchFamily="18" charset="0"/>
                  <a:cs typeface="Times New Roman" panose="02020603050405020304" pitchFamily="18" charset="0"/>
                </a:rPr>
                <a:t>[17] [18]</a:t>
              </a:r>
              <a:endParaRPr lang="en-US" sz="2000" baseline="30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p:txBody>
        </p:sp>
        <p:pic>
          <p:nvPicPr>
            <p:cNvPr id="1078" name="Picture 54" descr="http://www.kurtstruve.com/images/technical/6_sun_tracking_pv_array.jpg"/>
            <p:cNvPicPr>
              <a:picLocks noChangeAspect="1" noChangeArrowheads="1"/>
            </p:cNvPicPr>
            <p:nvPr/>
          </p:nvPicPr>
          <p:blipFill rotWithShape="1">
            <a:blip r:embed="rId7">
              <a:extLst>
                <a:ext uri="{28A0092B-C50C-407E-A947-70E740481C1C}">
                  <a14:useLocalDpi xmlns:a14="http://schemas.microsoft.com/office/drawing/2010/main" val="0"/>
                </a:ext>
              </a:extLst>
            </a:blip>
            <a:srcRect l="19011" r="22251"/>
            <a:stretch/>
          </p:blipFill>
          <p:spPr bwMode="auto">
            <a:xfrm>
              <a:off x="-22793" y="29183586"/>
              <a:ext cx="2526159" cy="2289230"/>
            </a:xfrm>
            <a:prstGeom prst="rect">
              <a:avLst/>
            </a:prstGeom>
            <a:extLst/>
          </p:spPr>
          <p:style>
            <a:lnRef idx="1">
              <a:schemeClr val="accent1"/>
            </a:lnRef>
            <a:fillRef idx="3">
              <a:schemeClr val="accent1"/>
            </a:fillRef>
            <a:effectRef idx="2">
              <a:schemeClr val="accent1"/>
            </a:effectRef>
            <a:fontRef idx="minor">
              <a:schemeClr val="lt1"/>
            </a:fontRef>
          </p:style>
        </p:pic>
        <p:pic>
          <p:nvPicPr>
            <p:cNvPr id="1080" name="Picture 56" descr="http://primusservices.co.in/image/data/products/typical-layout-grid-tie-pv-with-battery-backup.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889908" y="29144779"/>
              <a:ext cx="2993916" cy="2328037"/>
            </a:xfrm>
            <a:prstGeom prst="rect">
              <a:avLst/>
            </a:prstGeom>
            <a:extLst/>
          </p:spPr>
          <p:style>
            <a:lnRef idx="1">
              <a:schemeClr val="accent1"/>
            </a:lnRef>
            <a:fillRef idx="3">
              <a:schemeClr val="accent1"/>
            </a:fillRef>
            <a:effectRef idx="2">
              <a:schemeClr val="accent1"/>
            </a:effectRef>
            <a:fontRef idx="minor">
              <a:schemeClr val="lt1"/>
            </a:fontRef>
          </p:style>
        </p:pic>
      </p:grpSp>
      <p:grpSp>
        <p:nvGrpSpPr>
          <p:cNvPr id="12" name="Ομάδα 11"/>
          <p:cNvGrpSpPr/>
          <p:nvPr/>
        </p:nvGrpSpPr>
        <p:grpSpPr>
          <a:xfrm>
            <a:off x="12190589" y="15705195"/>
            <a:ext cx="5785387" cy="8602398"/>
            <a:chOff x="11748834" y="23365963"/>
            <a:chExt cx="5785387" cy="8602398"/>
          </a:xfrm>
        </p:grpSpPr>
        <p:sp>
          <p:nvSpPr>
            <p:cNvPr id="1067" name="TextBox 1066"/>
            <p:cNvSpPr txBox="1"/>
            <p:nvPr/>
          </p:nvSpPr>
          <p:spPr>
            <a:xfrm>
              <a:off x="11748834" y="23365963"/>
              <a:ext cx="5785387" cy="6247864"/>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sz="2000" b="1" u="sng" dirty="0">
                  <a:latin typeface="Times New Roman" panose="02020603050405020304" pitchFamily="18" charset="0"/>
                  <a:cs typeface="Times New Roman" panose="02020603050405020304" pitchFamily="18" charset="0"/>
                </a:rPr>
                <a:t>7</a:t>
              </a:r>
              <a:r>
                <a:rPr lang="en-US" sz="2000" b="1" u="sng" dirty="0" smtClean="0">
                  <a:latin typeface="Times New Roman" panose="02020603050405020304" pitchFamily="18" charset="0"/>
                  <a:cs typeface="Times New Roman" panose="02020603050405020304" pitchFamily="18" charset="0"/>
                </a:rPr>
                <a:t>-Binary Cycle Geothermal Power plant</a:t>
              </a:r>
            </a:p>
            <a:p>
              <a:r>
                <a:rPr lang="en-US" sz="2000" dirty="0" smtClean="0">
                  <a:latin typeface="Times New Roman" panose="02020603050405020304" pitchFamily="18" charset="0"/>
                  <a:cs typeface="Times New Roman" panose="02020603050405020304" pitchFamily="18" charset="0"/>
                </a:rPr>
                <a:t>The binary </a:t>
              </a:r>
              <a:r>
                <a:rPr lang="en-US" sz="2000" dirty="0">
                  <a:latin typeface="Times New Roman" panose="02020603050405020304" pitchFamily="18" charset="0"/>
                  <a:cs typeface="Times New Roman" panose="02020603050405020304" pitchFamily="18" charset="0"/>
                </a:rPr>
                <a:t>cycle power plant uses the energy of moderate temperature water (107 C</a:t>
              </a:r>
              <a:r>
                <a:rPr lang="en-US" sz="2000" baseline="30000" dirty="0">
                  <a:latin typeface="Times New Roman" panose="02020603050405020304" pitchFamily="18" charset="0"/>
                  <a:cs typeface="Times New Roman" panose="02020603050405020304" pitchFamily="18" charset="0"/>
                </a:rPr>
                <a:t>o</a:t>
              </a:r>
              <a:r>
                <a:rPr lang="en-US" sz="2000" dirty="0">
                  <a:latin typeface="Times New Roman" panose="02020603050405020304" pitchFamily="18" charset="0"/>
                  <a:cs typeface="Times New Roman" panose="02020603050405020304" pitchFamily="18" charset="0"/>
                </a:rPr>
                <a:t>-182 C</a:t>
              </a:r>
              <a:r>
                <a:rPr lang="en-US" sz="2000" baseline="30000" dirty="0">
                  <a:latin typeface="Times New Roman" panose="02020603050405020304" pitchFamily="18" charset="0"/>
                  <a:cs typeface="Times New Roman" panose="02020603050405020304" pitchFamily="18" charset="0"/>
                </a:rPr>
                <a:t>o</a:t>
              </a:r>
              <a:r>
                <a:rPr lang="en-US" sz="2000" dirty="0">
                  <a:latin typeface="Times New Roman" panose="02020603050405020304" pitchFamily="18" charset="0"/>
                  <a:cs typeface="Times New Roman" panose="02020603050405020304" pitchFamily="18" charset="0"/>
                </a:rPr>
                <a:t>) in the ground. </a:t>
              </a:r>
              <a:r>
                <a:rPr lang="en-US" sz="2000" dirty="0" smtClean="0">
                  <a:latin typeface="Times New Roman" panose="02020603050405020304" pitchFamily="18" charset="0"/>
                  <a:cs typeface="Times New Roman" panose="02020603050405020304" pitchFamily="18" charset="0"/>
                </a:rPr>
                <a:t>It </a:t>
              </a:r>
              <a:r>
                <a:rPr lang="en-US" sz="2000" dirty="0">
                  <a:latin typeface="Times New Roman" panose="02020603050405020304" pitchFamily="18" charset="0"/>
                  <a:cs typeface="Times New Roman" panose="02020603050405020304" pitchFamily="18" charset="0"/>
                </a:rPr>
                <a:t>uses the coldest reservoirs, which is an important advantage as it makes the plant available in more areas. </a:t>
              </a:r>
              <a:r>
                <a:rPr lang="en-US" sz="2000" dirty="0" smtClean="0">
                  <a:latin typeface="Times New Roman" panose="02020603050405020304" pitchFamily="18" charset="0"/>
                  <a:cs typeface="Times New Roman" panose="02020603050405020304" pitchFamily="18" charset="0"/>
                </a:rPr>
                <a:t>Water from </a:t>
              </a:r>
              <a:r>
                <a:rPr lang="en-US" sz="2000" dirty="0">
                  <a:latin typeface="Times New Roman" panose="02020603050405020304" pitchFamily="18" charset="0"/>
                  <a:cs typeface="Times New Roman" panose="02020603050405020304" pitchFamily="18" charset="0"/>
                </a:rPr>
                <a:t>earth’s reservoirs passes through a pipe to a heat exchanger, adjacent to another pipe that contains an organic compound liquid, which is in simple terms a type of water with low boiling point.  Heat is exchanged between the hot water and the liquid, which turns into steam that runs the turbine, which consequently produces electricity. </a:t>
              </a:r>
              <a:r>
                <a:rPr lang="en-US" sz="2000" dirty="0" smtClean="0">
                  <a:latin typeface="Times New Roman" panose="02020603050405020304" pitchFamily="18" charset="0"/>
                  <a:cs typeface="Times New Roman" panose="02020603050405020304" pitchFamily="18" charset="0"/>
                </a:rPr>
                <a:t>It is not feasible for the plant to be built with materials from Playa Blanca, but instead they will be imported from the states. The problem like in almost every project is the </a:t>
              </a:r>
              <a:r>
                <a:rPr lang="en-US" sz="2000" b="1" dirty="0" smtClean="0">
                  <a:latin typeface="Times New Roman" panose="02020603050405020304" pitchFamily="18" charset="0"/>
                  <a:cs typeface="Times New Roman" panose="02020603050405020304" pitchFamily="18" charset="0"/>
                </a:rPr>
                <a:t>funding</a:t>
              </a:r>
              <a:r>
                <a:rPr lang="en-US" sz="2000" dirty="0" smtClean="0">
                  <a:latin typeface="Times New Roman" panose="02020603050405020304" pitchFamily="18" charset="0"/>
                  <a:cs typeface="Times New Roman" panose="02020603050405020304" pitchFamily="18" charset="0"/>
                </a:rPr>
                <a:t>. It’s an expensive project and may cost several hundreds of thousands; the real struggle is to find investors who are willing to risk their money in building something complex for a rural community of 250 people</a:t>
              </a:r>
              <a:r>
                <a:rPr lang="en-US" sz="2000" baseline="30000" dirty="0" smtClean="0">
                  <a:latin typeface="Times New Roman" panose="02020603050405020304" pitchFamily="18" charset="0"/>
                  <a:cs typeface="Times New Roman" panose="02020603050405020304" pitchFamily="18" charset="0"/>
                </a:rPr>
                <a:t> [18]</a:t>
              </a:r>
              <a:endParaRPr lang="en-US" sz="2000" baseline="30000" dirty="0">
                <a:latin typeface="Times New Roman" panose="02020603050405020304" pitchFamily="18" charset="0"/>
                <a:cs typeface="Times New Roman" panose="02020603050405020304" pitchFamily="18" charset="0"/>
              </a:endParaRPr>
            </a:p>
          </p:txBody>
        </p:sp>
        <p:pic>
          <p:nvPicPr>
            <p:cNvPr id="1069" name="Εικόνα 106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748834" y="29773017"/>
              <a:ext cx="5785387" cy="2195344"/>
            </a:xfrm>
            <a:prstGeom prst="rect">
              <a:avLst/>
            </a:prstGeom>
          </p:spPr>
          <p:style>
            <a:lnRef idx="1">
              <a:schemeClr val="accent1"/>
            </a:lnRef>
            <a:fillRef idx="3">
              <a:schemeClr val="accent1"/>
            </a:fillRef>
            <a:effectRef idx="2">
              <a:schemeClr val="accent1"/>
            </a:effectRef>
            <a:fontRef idx="minor">
              <a:schemeClr val="lt1"/>
            </a:fontRef>
          </p:style>
        </p:pic>
      </p:grpSp>
      <p:sp>
        <p:nvSpPr>
          <p:cNvPr id="1073" name="AutoShape 64" descr="http://static.zhulong.com/photo/small/201312/05/111621pfejxfoslhfcn13h_0_0_560_0.jpg"/>
          <p:cNvSpPr>
            <a:spLocks noChangeAspect="1" noChangeArrowheads="1"/>
          </p:cNvSpPr>
          <p:nvPr/>
        </p:nvSpPr>
        <p:spPr bwMode="auto">
          <a:xfrm>
            <a:off x="9608527" y="38282981"/>
            <a:ext cx="126319" cy="12631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10" name="Ομάδα 9"/>
          <p:cNvGrpSpPr/>
          <p:nvPr/>
        </p:nvGrpSpPr>
        <p:grpSpPr>
          <a:xfrm>
            <a:off x="13972494" y="24468236"/>
            <a:ext cx="11046610" cy="1945788"/>
            <a:chOff x="5833913" y="25475814"/>
            <a:chExt cx="11046610" cy="2270880"/>
          </a:xfrm>
        </p:grpSpPr>
        <p:sp>
          <p:nvSpPr>
            <p:cNvPr id="1070" name="TextBox 1069"/>
            <p:cNvSpPr txBox="1"/>
            <p:nvPr/>
          </p:nvSpPr>
          <p:spPr>
            <a:xfrm>
              <a:off x="5833913" y="25475814"/>
              <a:ext cx="8391642" cy="2262948"/>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sz="2000" b="1" u="sng" dirty="0">
                  <a:latin typeface="Times New Roman" panose="02020603050405020304" pitchFamily="18" charset="0"/>
                  <a:cs typeface="Times New Roman" panose="02020603050405020304" pitchFamily="18" charset="0"/>
                </a:rPr>
                <a:t>4</a:t>
              </a:r>
              <a:r>
                <a:rPr lang="en-US" sz="2000" b="1" u="sng" dirty="0" smtClean="0">
                  <a:latin typeface="Times New Roman" panose="02020603050405020304" pitchFamily="18" charset="0"/>
                  <a:cs typeface="Times New Roman" panose="02020603050405020304" pitchFamily="18" charset="0"/>
                </a:rPr>
                <a:t>-Tidal Powered Generator</a:t>
              </a:r>
            </a:p>
            <a:p>
              <a:r>
                <a:rPr lang="en-US" sz="2000" dirty="0" smtClean="0">
                  <a:latin typeface="Times New Roman" panose="02020603050405020304" pitchFamily="18" charset="0"/>
                  <a:cs typeface="Times New Roman" panose="02020603050405020304" pitchFamily="18" charset="0"/>
                </a:rPr>
                <a:t>It</a:t>
              </a:r>
              <a:r>
                <a:rPr lang="en-US" sz="2000" dirty="0">
                  <a:latin typeface="Times New Roman" panose="02020603050405020304" pitchFamily="18" charset="0"/>
                  <a:cs typeface="Times New Roman" panose="02020603050405020304" pitchFamily="18" charset="0"/>
                </a:rPr>
                <a:t> makes use of the kinetic energy of moving water to power turbines, in a similar way to wind turbines that use wind to power turbines. Land constrictions such as straits or inlets can create high velocities at specific sites, which can be captured with the use of turbines. These turbines can be horizontal, vertical, open, or ducted and are typically placed near the bottom of the water column.</a:t>
              </a:r>
            </a:p>
          </p:txBody>
        </p:sp>
        <p:pic>
          <p:nvPicPr>
            <p:cNvPr id="1086" name="Picture 62" descr="http://globserver.cn/sites/default/files/7666.img_.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399161" y="25475814"/>
              <a:ext cx="2481362" cy="2270880"/>
            </a:xfrm>
            <a:prstGeom prst="rect">
              <a:avLst/>
            </a:prstGeom>
            <a:ln>
              <a:noFill/>
            </a:ln>
            <a:extLst/>
          </p:spPr>
          <p:style>
            <a:lnRef idx="1">
              <a:schemeClr val="accent1"/>
            </a:lnRef>
            <a:fillRef idx="3">
              <a:schemeClr val="accent1"/>
            </a:fillRef>
            <a:effectRef idx="2">
              <a:schemeClr val="accent1"/>
            </a:effectRef>
            <a:fontRef idx="minor">
              <a:schemeClr val="lt1"/>
            </a:fontRef>
          </p:style>
        </p:pic>
      </p:grpSp>
      <p:grpSp>
        <p:nvGrpSpPr>
          <p:cNvPr id="13" name="Ομάδα 12"/>
          <p:cNvGrpSpPr/>
          <p:nvPr/>
        </p:nvGrpSpPr>
        <p:grpSpPr>
          <a:xfrm>
            <a:off x="18130507" y="14440366"/>
            <a:ext cx="6902199" cy="9871452"/>
            <a:chOff x="5363345" y="28548946"/>
            <a:chExt cx="7172148" cy="9600317"/>
          </a:xfrm>
        </p:grpSpPr>
        <p:sp>
          <p:nvSpPr>
            <p:cNvPr id="1084" name="TextBox 1083"/>
            <p:cNvSpPr txBox="1"/>
            <p:nvPr/>
          </p:nvSpPr>
          <p:spPr>
            <a:xfrm>
              <a:off x="5363345" y="28548946"/>
              <a:ext cx="7172148" cy="5776934"/>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sz="2000" b="1" u="sng" dirty="0">
                  <a:latin typeface="Times New Roman" panose="02020603050405020304" pitchFamily="18" charset="0"/>
                  <a:cs typeface="Times New Roman" panose="02020603050405020304" pitchFamily="18" charset="0"/>
                </a:rPr>
                <a:t>5</a:t>
              </a:r>
              <a:r>
                <a:rPr lang="en-US" sz="2000" b="1" u="sng" dirty="0" smtClean="0">
                  <a:latin typeface="Times New Roman" panose="02020603050405020304" pitchFamily="18" charset="0"/>
                  <a:cs typeface="Times New Roman" panose="02020603050405020304" pitchFamily="18" charset="0"/>
                </a:rPr>
                <a:t>-Pedal Power Batteries</a:t>
              </a:r>
            </a:p>
            <a:p>
              <a:r>
                <a:rPr lang="en-US" sz="2000" dirty="0" smtClean="0">
                  <a:latin typeface="Times New Roman" panose="02020603050405020304" pitchFamily="18" charset="0"/>
                  <a:cs typeface="Times New Roman" panose="02020603050405020304" pitchFamily="18" charset="0"/>
                </a:rPr>
                <a:t>The energy </a:t>
              </a:r>
              <a:r>
                <a:rPr lang="en-US" sz="2000" dirty="0">
                  <a:latin typeface="Times New Roman" panose="02020603050405020304" pitchFamily="18" charset="0"/>
                  <a:cs typeface="Times New Roman" panose="02020603050405020304" pitchFamily="18" charset="0"/>
                </a:rPr>
                <a:t>created through </a:t>
              </a:r>
              <a:r>
                <a:rPr lang="en-US" sz="2000" dirty="0" smtClean="0">
                  <a:latin typeface="Times New Roman" panose="02020603050405020304" pitchFamily="18" charset="0"/>
                  <a:cs typeface="Times New Roman" panose="02020603050405020304" pitchFamily="18" charset="0"/>
                </a:rPr>
                <a:t>pedaling </a:t>
              </a:r>
              <a:r>
                <a:rPr lang="en-US" sz="2000" dirty="0">
                  <a:latin typeface="Times New Roman" panose="02020603050405020304" pitchFamily="18" charset="0"/>
                  <a:cs typeface="Times New Roman" panose="02020603050405020304" pitchFamily="18" charset="0"/>
                </a:rPr>
                <a:t>is actually conserved in a 12V battery. The user </a:t>
              </a:r>
              <a:r>
                <a:rPr lang="en-US" sz="2000" dirty="0" smtClean="0">
                  <a:latin typeface="Times New Roman" panose="02020603050405020304" pitchFamily="18" charset="0"/>
                  <a:cs typeface="Times New Roman" panose="02020603050405020304" pitchFamily="18" charset="0"/>
                </a:rPr>
                <a:t>gets </a:t>
              </a:r>
              <a:r>
                <a:rPr lang="en-US" sz="2000" dirty="0">
                  <a:latin typeface="Times New Roman" panose="02020603050405020304" pitchFamily="18" charset="0"/>
                  <a:cs typeface="Times New Roman" panose="02020603050405020304" pitchFamily="18" charset="0"/>
                </a:rPr>
                <a:t>on the seat which rests on a rigid tripod, and starts </a:t>
              </a:r>
              <a:r>
                <a:rPr lang="en-US" sz="2000" dirty="0" smtClean="0">
                  <a:latin typeface="Times New Roman" panose="02020603050405020304" pitchFamily="18" charset="0"/>
                  <a:cs typeface="Times New Roman" panose="02020603050405020304" pitchFamily="18" charset="0"/>
                </a:rPr>
                <a:t>pedaling. </a:t>
              </a:r>
              <a:r>
                <a:rPr lang="en-US" sz="2000" dirty="0">
                  <a:latin typeface="Times New Roman" panose="02020603050405020304" pitchFamily="18" charset="0"/>
                  <a:cs typeface="Times New Roman" panose="02020603050405020304" pitchFamily="18" charset="0"/>
                </a:rPr>
                <a:t>The distance of the crank from the seat is adjustable to suit users of any height. By </a:t>
              </a:r>
              <a:r>
                <a:rPr lang="en-US" sz="2000" dirty="0" smtClean="0">
                  <a:latin typeface="Times New Roman" panose="02020603050405020304" pitchFamily="18" charset="0"/>
                  <a:cs typeface="Times New Roman" panose="02020603050405020304" pitchFamily="18" charset="0"/>
                </a:rPr>
                <a:t>pedaling </a:t>
              </a:r>
              <a:r>
                <a:rPr lang="en-US" sz="2000" dirty="0">
                  <a:latin typeface="Times New Roman" panose="02020603050405020304" pitchFamily="18" charset="0"/>
                  <a:cs typeface="Times New Roman" panose="02020603050405020304" pitchFamily="18" charset="0"/>
                </a:rPr>
                <a:t>the rim also spins, as the crank and the spoke wheel are connected with a chain. The rim is connected in similar way to a motor, by the use of a belt. Another way to connect the two would be a roller, but a belt is much quieter and more efficient than the roller. Consequently the motor starts rotating thus generating electricity. This is transferred by wires to the positive and negative terminals of the battery, charging it until it reaches 12V. The use of the diode before the battery is important to make the energy flow in just one direction, from the motor to the battery not the other way around, or else the battery wouldn’t charge. The voltmeter on the seat indicates how much voltage the user generates through </a:t>
              </a:r>
              <a:r>
                <a:rPr lang="en-US" sz="2000" dirty="0" smtClean="0">
                  <a:latin typeface="Times New Roman" panose="02020603050405020304" pitchFamily="18" charset="0"/>
                  <a:cs typeface="Times New Roman" panose="02020603050405020304" pitchFamily="18" charset="0"/>
                </a:rPr>
                <a:t>pedaling. But the </a:t>
              </a:r>
              <a:r>
                <a:rPr lang="en-US" sz="2000" dirty="0">
                  <a:latin typeface="Times New Roman" panose="02020603050405020304" pitchFamily="18" charset="0"/>
                  <a:cs typeface="Times New Roman" panose="02020603050405020304" pitchFamily="18" charset="0"/>
                </a:rPr>
                <a:t>voltmeter for battery simply indicates when the battery is fully charged. All those materials can be provided from any hardware store, </a:t>
              </a:r>
              <a:r>
                <a:rPr lang="en-US" sz="2000" dirty="0" smtClean="0">
                  <a:latin typeface="Times New Roman" panose="02020603050405020304" pitchFamily="18" charset="0"/>
                  <a:cs typeface="Times New Roman" panose="02020603050405020304" pitchFamily="18" charset="0"/>
                </a:rPr>
                <a:t>making </a:t>
              </a:r>
              <a:r>
                <a:rPr lang="en-US" sz="2000" dirty="0">
                  <a:latin typeface="Times New Roman" panose="02020603050405020304" pitchFamily="18" charset="0"/>
                  <a:cs typeface="Times New Roman" panose="02020603050405020304" pitchFamily="18" charset="0"/>
                </a:rPr>
                <a:t>this design </a:t>
              </a:r>
              <a:r>
                <a:rPr lang="en-US" sz="2000" dirty="0" smtClean="0">
                  <a:latin typeface="Times New Roman" panose="02020603050405020304" pitchFamily="18" charset="0"/>
                  <a:cs typeface="Times New Roman" panose="02020603050405020304" pitchFamily="18" charset="0"/>
                </a:rPr>
                <a:t>feasible.</a:t>
              </a:r>
              <a:r>
                <a:rPr lang="en-US" sz="2000" baseline="30000" dirty="0" smtClean="0">
                  <a:latin typeface="Times New Roman" panose="02020603050405020304" pitchFamily="18" charset="0"/>
                  <a:cs typeface="Times New Roman" panose="02020603050405020304" pitchFamily="18" charset="0"/>
                </a:rPr>
                <a:t>[16]</a:t>
              </a:r>
              <a:endParaRPr lang="en-US" sz="2000" baseline="30000" dirty="0">
                <a:latin typeface="Times New Roman" panose="02020603050405020304" pitchFamily="18" charset="0"/>
                <a:cs typeface="Times New Roman" panose="02020603050405020304" pitchFamily="18" charset="0"/>
              </a:endParaRPr>
            </a:p>
          </p:txBody>
        </p:sp>
        <p:pic>
          <p:nvPicPr>
            <p:cNvPr id="103" name="Εικόνα 102"/>
            <p:cNvPicPr>
              <a:picLocks noChangeAspect="1"/>
            </p:cNvPicPr>
            <p:nvPr/>
          </p:nvPicPr>
          <p:blipFill rotWithShape="1">
            <a:blip r:embed="rId11">
              <a:extLst>
                <a:ext uri="{28A0092B-C50C-407E-A947-70E740481C1C}">
                  <a14:useLocalDpi xmlns:a14="http://schemas.microsoft.com/office/drawing/2010/main" val="0"/>
                </a:ext>
              </a:extLst>
            </a:blip>
            <a:srcRect l="7538" t="10569" r="21369" b="4206"/>
            <a:stretch/>
          </p:blipFill>
          <p:spPr>
            <a:xfrm rot="16200000">
              <a:off x="7091100" y="32709595"/>
              <a:ext cx="3722580" cy="7156756"/>
            </a:xfrm>
            <a:prstGeom prst="rect">
              <a:avLst/>
            </a:prstGeom>
          </p:spPr>
          <p:style>
            <a:lnRef idx="1">
              <a:schemeClr val="accent1"/>
            </a:lnRef>
            <a:fillRef idx="3">
              <a:schemeClr val="accent1"/>
            </a:fillRef>
            <a:effectRef idx="2">
              <a:schemeClr val="accent1"/>
            </a:effectRef>
            <a:fontRef idx="minor">
              <a:schemeClr val="lt1"/>
            </a:fontRef>
          </p:style>
        </p:pic>
      </p:grpSp>
      <p:grpSp>
        <p:nvGrpSpPr>
          <p:cNvPr id="14" name="Ομάδα 13"/>
          <p:cNvGrpSpPr/>
          <p:nvPr/>
        </p:nvGrpSpPr>
        <p:grpSpPr>
          <a:xfrm>
            <a:off x="0" y="24482407"/>
            <a:ext cx="13795151" cy="1931618"/>
            <a:chOff x="6204116" y="34851315"/>
            <a:chExt cx="8271941" cy="4624052"/>
          </a:xfrm>
        </p:grpSpPr>
        <p:sp>
          <p:nvSpPr>
            <p:cNvPr id="108" name="TextBox 107"/>
            <p:cNvSpPr txBox="1"/>
            <p:nvPr/>
          </p:nvSpPr>
          <p:spPr>
            <a:xfrm>
              <a:off x="6204116" y="34851317"/>
              <a:ext cx="5779572" cy="4624050"/>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sz="2000" b="1" u="sng" dirty="0">
                  <a:latin typeface="Times New Roman" panose="02020603050405020304" pitchFamily="18" charset="0"/>
                  <a:cs typeface="Times New Roman" panose="02020603050405020304" pitchFamily="18" charset="0"/>
                </a:rPr>
                <a:t>6</a:t>
              </a:r>
              <a:r>
                <a:rPr lang="en-US" sz="2000" b="1" u="sng" dirty="0" smtClean="0">
                  <a:latin typeface="Times New Roman" panose="02020603050405020304" pitchFamily="18" charset="0"/>
                  <a:cs typeface="Times New Roman" panose="02020603050405020304" pitchFamily="18" charset="0"/>
                </a:rPr>
                <a:t>-On </a:t>
              </a:r>
              <a:r>
                <a:rPr lang="en-US" sz="2000" b="1" u="sng" dirty="0">
                  <a:latin typeface="Times New Roman" panose="02020603050405020304" pitchFamily="18" charset="0"/>
                  <a:cs typeface="Times New Roman" panose="02020603050405020304" pitchFamily="18" charset="0"/>
                </a:rPr>
                <a:t>grid and Off grid solar cells</a:t>
              </a:r>
            </a:p>
            <a:p>
              <a:r>
                <a:rPr lang="en-US" sz="2000" dirty="0" smtClean="0">
                  <a:latin typeface="Times New Roman" panose="02020603050405020304" pitchFamily="18" charset="0"/>
                  <a:cs typeface="Times New Roman" panose="02020603050405020304" pitchFamily="18" charset="0"/>
                </a:rPr>
                <a:t>An off grid system </a:t>
              </a:r>
              <a:r>
                <a:rPr lang="en-US" sz="2000" dirty="0">
                  <a:latin typeface="Times New Roman" panose="02020603050405020304" pitchFamily="18" charset="0"/>
                  <a:cs typeface="Times New Roman" panose="02020603050405020304" pitchFamily="18" charset="0"/>
                </a:rPr>
                <a:t>is supposed to be self sufficient, however it needs a carefully designed storage facility. A grid connected system however connects to the local grid and transfers electricity by exchanging with the national grid</a:t>
              </a:r>
              <a:r>
                <a:rPr lang="en-US" sz="2000" dirty="0" smtClean="0">
                  <a:latin typeface="Times New Roman" panose="02020603050405020304" pitchFamily="18" charset="0"/>
                  <a:cs typeface="Times New Roman" panose="02020603050405020304" pitchFamily="18" charset="0"/>
                </a:rPr>
                <a:t>.</a:t>
              </a:r>
            </a:p>
            <a:p>
              <a:r>
                <a:rPr lang="en-US" sz="2000" dirty="0" smtClean="0">
                  <a:latin typeface="Times New Roman" panose="02020603050405020304" pitchFamily="18" charset="0"/>
                  <a:cs typeface="Times New Roman" panose="02020603050405020304" pitchFamily="18" charset="0"/>
                </a:rPr>
                <a:t>Therefore, the grid can be placed few kilometers from Playa Blanca and can still provide electricity to the village safely</a:t>
              </a:r>
              <a:r>
                <a:rPr lang="en-US" sz="2000" baseline="30000" dirty="0" smtClean="0">
                  <a:latin typeface="Times New Roman" panose="02020603050405020304" pitchFamily="18" charset="0"/>
                  <a:cs typeface="Times New Roman" panose="02020603050405020304" pitchFamily="18" charset="0"/>
                </a:rPr>
                <a:t>.[19][20]</a:t>
              </a:r>
            </a:p>
            <a:p>
              <a:endParaRPr lang="en-US" sz="2000" dirty="0">
                <a:latin typeface="Times New Roman" panose="02020603050405020304" pitchFamily="18" charset="0"/>
                <a:cs typeface="Times New Roman" panose="02020603050405020304" pitchFamily="18" charset="0"/>
              </a:endParaRPr>
            </a:p>
          </p:txBody>
        </p:sp>
        <p:pic>
          <p:nvPicPr>
            <p:cNvPr id="109" name="Εικόνα 10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2070581" y="34851315"/>
              <a:ext cx="2405476" cy="4624050"/>
            </a:xfrm>
            <a:prstGeom prst="rect">
              <a:avLst/>
            </a:prstGeom>
          </p:spPr>
          <p:style>
            <a:lnRef idx="1">
              <a:schemeClr val="accent1"/>
            </a:lnRef>
            <a:fillRef idx="3">
              <a:schemeClr val="accent1"/>
            </a:fillRef>
            <a:effectRef idx="2">
              <a:schemeClr val="accent1"/>
            </a:effectRef>
            <a:fontRef idx="minor">
              <a:schemeClr val="lt1"/>
            </a:fontRef>
          </p:style>
        </p:pic>
      </p:grpSp>
      <p:grpSp>
        <p:nvGrpSpPr>
          <p:cNvPr id="15" name="Ομάδα 14"/>
          <p:cNvGrpSpPr/>
          <p:nvPr/>
        </p:nvGrpSpPr>
        <p:grpSpPr>
          <a:xfrm>
            <a:off x="25206311" y="14557052"/>
            <a:ext cx="5064721" cy="11825906"/>
            <a:chOff x="36404545" y="43223971"/>
            <a:chExt cx="5218486" cy="11330170"/>
          </a:xfrm>
        </p:grpSpPr>
        <p:sp>
          <p:nvSpPr>
            <p:cNvPr id="113" name="TextBox 112"/>
            <p:cNvSpPr txBox="1"/>
            <p:nvPr/>
          </p:nvSpPr>
          <p:spPr>
            <a:xfrm>
              <a:off x="36404545" y="43223971"/>
              <a:ext cx="5211092" cy="8050080"/>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sz="2000" b="1" u="sng" dirty="0">
                  <a:latin typeface="Times New Roman" panose="02020603050405020304" pitchFamily="18" charset="0"/>
                  <a:cs typeface="Times New Roman" panose="02020603050405020304" pitchFamily="18" charset="0"/>
                </a:rPr>
                <a:t>3</a:t>
              </a:r>
              <a:r>
                <a:rPr lang="en-US" sz="2000" b="1" u="sng" dirty="0" smtClean="0">
                  <a:latin typeface="Times New Roman" panose="02020603050405020304" pitchFamily="18" charset="0"/>
                  <a:cs typeface="Times New Roman" panose="02020603050405020304" pitchFamily="18" charset="0"/>
                </a:rPr>
                <a:t>-Multi-user Solar grid system</a:t>
              </a:r>
            </a:p>
            <a:p>
              <a:r>
                <a:rPr lang="en-US" sz="2000" dirty="0" smtClean="0">
                  <a:latin typeface="Times New Roman" panose="02020603050405020304" pitchFamily="18" charset="0"/>
                  <a:cs typeface="Times New Roman" panose="02020603050405020304" pitchFamily="18" charset="0"/>
                </a:rPr>
                <a:t>Multiple </a:t>
              </a:r>
              <a:r>
                <a:rPr lang="en-US" sz="2000" dirty="0">
                  <a:latin typeface="Times New Roman" panose="02020603050405020304" pitchFamily="18" charset="0"/>
                  <a:cs typeface="Times New Roman" panose="02020603050405020304" pitchFamily="18" charset="0"/>
                </a:rPr>
                <a:t>solar panels will capture sunlight, and via photochemical reaction</a:t>
              </a:r>
              <a:r>
                <a:rPr lang="en-US" sz="2000" dirty="0" smtClean="0">
                  <a:latin typeface="Times New Roman" panose="02020603050405020304" pitchFamily="18" charset="0"/>
                  <a:cs typeface="Times New Roman" panose="02020603050405020304" pitchFamily="18" charset="0"/>
                </a:rPr>
                <a:t>, which </a:t>
              </a:r>
              <a:r>
                <a:rPr lang="en-US" sz="2000" dirty="0">
                  <a:latin typeface="Times New Roman" panose="02020603050405020304" pitchFamily="18" charset="0"/>
                  <a:cs typeface="Times New Roman" panose="02020603050405020304" pitchFamily="18" charset="0"/>
                </a:rPr>
                <a:t>converts solar energy into electrical energy. This energy will be transferred via cables to a DC-AC converter to convert the DC current into AC current and vice-versa. There are intra-grid networking cables placed between the converters; so that in event of failure of one converter, electricity can be transferred from an adjacent converter. In this simple model, there are 2 major solar panel stations. To increase efficiency, the northern solar panels will supply less electricity as opposed to the southern solar panels, as electricity from these panels will power some homes and the street lighting. The southern solar panels will provide more electricity as it will power the school, community </a:t>
              </a:r>
              <a:r>
                <a:rPr lang="en-US" sz="2000" dirty="0" smtClean="0">
                  <a:latin typeface="Times New Roman" panose="02020603050405020304" pitchFamily="18" charset="0"/>
                  <a:cs typeface="Times New Roman" panose="02020603050405020304" pitchFamily="18" charset="0"/>
                </a:rPr>
                <a:t>center </a:t>
              </a:r>
              <a:r>
                <a:rPr lang="en-US" sz="2000" dirty="0">
                  <a:latin typeface="Times New Roman" panose="02020603050405020304" pitchFamily="18" charset="0"/>
                  <a:cs typeface="Times New Roman" panose="02020603050405020304" pitchFamily="18" charset="0"/>
                </a:rPr>
                <a:t>and nearby homes. Both solar panel stations will provide electricity to the electricity storage, which is in the form of a battery. This storage is for consumption during night time or on cloudy, rainy days. There are intra-grid networking cables placed between adjacent grids - again, this is an emergency backup, for if one cable fails, another cable will supply electricity to that cable. </a:t>
              </a:r>
              <a:r>
                <a:rPr lang="en-US" sz="2000" baseline="30000" dirty="0" smtClean="0">
                  <a:latin typeface="Times New Roman" panose="02020603050405020304" pitchFamily="18" charset="0"/>
                  <a:cs typeface="Times New Roman" panose="02020603050405020304" pitchFamily="18" charset="0"/>
                </a:rPr>
                <a:t> [19]</a:t>
              </a:r>
              <a:endParaRPr lang="en-US" sz="2000" baseline="30000" dirty="0">
                <a:latin typeface="Times New Roman" panose="02020603050405020304" pitchFamily="18" charset="0"/>
                <a:cs typeface="Times New Roman" panose="02020603050405020304" pitchFamily="18" charset="0"/>
              </a:endParaRPr>
            </a:p>
          </p:txBody>
        </p:sp>
        <p:pic>
          <p:nvPicPr>
            <p:cNvPr id="114" name="Εικόνα 11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6488512" y="51394331"/>
              <a:ext cx="5134519" cy="3159810"/>
            </a:xfrm>
            <a:prstGeom prst="rect">
              <a:avLst/>
            </a:prstGeom>
          </p:spPr>
          <p:style>
            <a:lnRef idx="1">
              <a:schemeClr val="accent1"/>
            </a:lnRef>
            <a:fillRef idx="3">
              <a:schemeClr val="accent1"/>
            </a:fillRef>
            <a:effectRef idx="2">
              <a:schemeClr val="accent1"/>
            </a:effectRef>
            <a:fontRef idx="minor">
              <a:schemeClr val="lt1"/>
            </a:fontRef>
          </p:style>
        </p:pic>
      </p:grpSp>
      <p:grpSp>
        <p:nvGrpSpPr>
          <p:cNvPr id="3" name="Ομάδα 2"/>
          <p:cNvGrpSpPr/>
          <p:nvPr/>
        </p:nvGrpSpPr>
        <p:grpSpPr>
          <a:xfrm>
            <a:off x="13106373" y="26713858"/>
            <a:ext cx="17149309" cy="10010595"/>
            <a:chOff x="12546011" y="32095218"/>
            <a:chExt cx="16827146" cy="8520228"/>
          </a:xfrm>
        </p:grpSpPr>
        <p:pic>
          <p:nvPicPr>
            <p:cNvPr id="127" name="Εικόνα 126"/>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2546011" y="33375625"/>
              <a:ext cx="1972197" cy="2172345"/>
            </a:xfrm>
            <a:prstGeom prst="rect">
              <a:avLst/>
            </a:prstGeom>
            <a:effectLst/>
          </p:spPr>
        </p:pic>
        <p:sp>
          <p:nvSpPr>
            <p:cNvPr id="126" name="Στρογγυλεμένο ορθογώνιο 125"/>
            <p:cNvSpPr/>
            <p:nvPr/>
          </p:nvSpPr>
          <p:spPr>
            <a:xfrm>
              <a:off x="12546011" y="33375625"/>
              <a:ext cx="2362250" cy="218195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Times New Roman" panose="02020603050405020304" pitchFamily="18" charset="0"/>
                <a:cs typeface="Times New Roman" panose="02020603050405020304" pitchFamily="18" charset="0"/>
              </a:endParaRPr>
            </a:p>
          </p:txBody>
        </p:sp>
        <p:sp>
          <p:nvSpPr>
            <p:cNvPr id="1088" name="TextBox 1087"/>
            <p:cNvSpPr txBox="1"/>
            <p:nvPr/>
          </p:nvSpPr>
          <p:spPr>
            <a:xfrm>
              <a:off x="14069461" y="35014715"/>
              <a:ext cx="1095020" cy="328770"/>
            </a:xfrm>
            <a:prstGeom prst="rect">
              <a:avLst/>
            </a:prstGeom>
            <a:noFill/>
          </p:spPr>
          <p:txBody>
            <a:bodyPr wrap="square" rtlCol="0">
              <a:spAutoFit/>
            </a:bodyPr>
            <a:lstStyle/>
            <a:p>
              <a:r>
                <a:rPr lang="en-US" sz="1800" dirty="0" smtClean="0">
                  <a:latin typeface="Times New Roman" panose="02020603050405020304" pitchFamily="18" charset="0"/>
                  <a:cs typeface="Times New Roman" panose="02020603050405020304" pitchFamily="18" charset="0"/>
                </a:rPr>
                <a:t>X 100</a:t>
              </a:r>
              <a:endParaRPr lang="en-US" sz="1800" dirty="0">
                <a:latin typeface="Times New Roman" panose="02020603050405020304" pitchFamily="18" charset="0"/>
                <a:cs typeface="Times New Roman" panose="02020603050405020304" pitchFamily="18" charset="0"/>
              </a:endParaRPr>
            </a:p>
          </p:txBody>
        </p:sp>
        <p:sp>
          <p:nvSpPr>
            <p:cNvPr id="1089" name="Βέλος προς τα κάτω 1088"/>
            <p:cNvSpPr/>
            <p:nvPr/>
          </p:nvSpPr>
          <p:spPr>
            <a:xfrm rot="15340345">
              <a:off x="15148030" y="32073896"/>
              <a:ext cx="1749722" cy="2309455"/>
            </a:xfrm>
            <a:prstGeom prst="downArrow">
              <a:avLst>
                <a:gd name="adj1" fmla="val 50000"/>
                <a:gd name="adj2" fmla="val 4311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800">
                <a:latin typeface="Times New Roman" panose="02020603050405020304" pitchFamily="18" charset="0"/>
                <a:cs typeface="Times New Roman" panose="02020603050405020304" pitchFamily="18" charset="0"/>
              </a:endParaRPr>
            </a:p>
          </p:txBody>
        </p:sp>
        <p:sp>
          <p:nvSpPr>
            <p:cNvPr id="1091" name="TextBox 1090"/>
            <p:cNvSpPr txBox="1"/>
            <p:nvPr/>
          </p:nvSpPr>
          <p:spPr>
            <a:xfrm rot="20689441">
              <a:off x="14746253" y="32451365"/>
              <a:ext cx="7432088" cy="314346"/>
            </a:xfrm>
            <a:prstGeom prst="rect">
              <a:avLst/>
            </a:prstGeom>
            <a:noFill/>
          </p:spPr>
          <p:txBody>
            <a:bodyPr wrap="square" rtlCol="0">
              <a:spAutoFit/>
            </a:bodyPr>
            <a:lstStyle/>
            <a:p>
              <a:r>
                <a:rPr lang="en-US" sz="1800" dirty="0" smtClean="0">
                  <a:solidFill>
                    <a:schemeClr val="accent4">
                      <a:lumMod val="50000"/>
                    </a:schemeClr>
                  </a:solidFill>
                  <a:latin typeface="Times New Roman" panose="02020603050405020304" pitchFamily="18" charset="0"/>
                  <a:cs typeface="Times New Roman" panose="02020603050405020304" pitchFamily="18" charset="0"/>
                </a:rPr>
                <a:t>70% ELECTRICITY</a:t>
              </a:r>
              <a:endParaRPr lang="en-US" sz="1800" dirty="0">
                <a:solidFill>
                  <a:schemeClr val="accent4">
                    <a:lumMod val="50000"/>
                  </a:schemeClr>
                </a:solidFill>
                <a:latin typeface="Times New Roman" panose="02020603050405020304" pitchFamily="18" charset="0"/>
                <a:cs typeface="Times New Roman" panose="02020603050405020304" pitchFamily="18" charset="0"/>
              </a:endParaRPr>
            </a:p>
          </p:txBody>
        </p:sp>
        <p:sp>
          <p:nvSpPr>
            <p:cNvPr id="135" name="Βέλος προς τα κάτω 134"/>
            <p:cNvSpPr/>
            <p:nvPr/>
          </p:nvSpPr>
          <p:spPr>
            <a:xfrm rot="17439558">
              <a:off x="15574864" y="34801033"/>
              <a:ext cx="933588" cy="2304995"/>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800">
                <a:latin typeface="Times New Roman" panose="02020603050405020304" pitchFamily="18" charset="0"/>
                <a:cs typeface="Times New Roman" panose="02020603050405020304" pitchFamily="18" charset="0"/>
              </a:endParaRPr>
            </a:p>
          </p:txBody>
        </p:sp>
        <p:sp>
          <p:nvSpPr>
            <p:cNvPr id="136" name="TextBox 135"/>
            <p:cNvSpPr txBox="1"/>
            <p:nvPr/>
          </p:nvSpPr>
          <p:spPr>
            <a:xfrm rot="1319045">
              <a:off x="14781789" y="35970835"/>
              <a:ext cx="3206497" cy="314346"/>
            </a:xfrm>
            <a:prstGeom prst="rect">
              <a:avLst/>
            </a:prstGeom>
            <a:noFill/>
          </p:spPr>
          <p:txBody>
            <a:bodyPr wrap="square" rtlCol="0">
              <a:spAutoFit/>
            </a:bodyPr>
            <a:lstStyle/>
            <a:p>
              <a:r>
                <a:rPr lang="en-US" sz="1800" dirty="0">
                  <a:solidFill>
                    <a:schemeClr val="accent4">
                      <a:lumMod val="50000"/>
                    </a:schemeClr>
                  </a:solidFill>
                  <a:latin typeface="Times New Roman" panose="02020603050405020304" pitchFamily="18" charset="0"/>
                  <a:cs typeface="Times New Roman" panose="02020603050405020304" pitchFamily="18" charset="0"/>
                </a:rPr>
                <a:t>3</a:t>
              </a:r>
              <a:r>
                <a:rPr lang="en-US" sz="1800" dirty="0" smtClean="0">
                  <a:solidFill>
                    <a:schemeClr val="accent4">
                      <a:lumMod val="50000"/>
                    </a:schemeClr>
                  </a:solidFill>
                  <a:latin typeface="Times New Roman" panose="02020603050405020304" pitchFamily="18" charset="0"/>
                  <a:cs typeface="Times New Roman" panose="02020603050405020304" pitchFamily="18" charset="0"/>
                </a:rPr>
                <a:t>0% ELECTRICITY</a:t>
              </a:r>
              <a:endParaRPr lang="en-US" sz="1800" dirty="0">
                <a:solidFill>
                  <a:schemeClr val="accent4">
                    <a:lumMod val="50000"/>
                  </a:schemeClr>
                </a:solidFill>
                <a:latin typeface="Times New Roman" panose="02020603050405020304" pitchFamily="18" charset="0"/>
                <a:cs typeface="Times New Roman" panose="02020603050405020304" pitchFamily="18" charset="0"/>
              </a:endParaRPr>
            </a:p>
          </p:txBody>
        </p:sp>
        <p:cxnSp>
          <p:nvCxnSpPr>
            <p:cNvPr id="1093" name="Ευθύγραμμο βέλος σύνδεσης 1092"/>
            <p:cNvCxnSpPr/>
            <p:nvPr/>
          </p:nvCxnSpPr>
          <p:spPr>
            <a:xfrm flipV="1">
              <a:off x="16125257" y="33721670"/>
              <a:ext cx="5837" cy="182003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097" name="TextBox 1096"/>
            <p:cNvSpPr txBox="1"/>
            <p:nvPr/>
          </p:nvSpPr>
          <p:spPr>
            <a:xfrm rot="16200000">
              <a:off x="14590285" y="34039189"/>
              <a:ext cx="2708668" cy="357949"/>
            </a:xfrm>
            <a:prstGeom prst="rect">
              <a:avLst/>
            </a:prstGeom>
            <a:noFill/>
          </p:spPr>
          <p:txBody>
            <a:bodyPr wrap="square" rtlCol="0">
              <a:spAutoFit/>
            </a:bodyPr>
            <a:lstStyle/>
            <a:p>
              <a:r>
                <a:rPr lang="en-US" sz="1800" dirty="0" smtClean="0">
                  <a:latin typeface="Times New Roman" panose="02020603050405020304" pitchFamily="18" charset="0"/>
                  <a:cs typeface="Times New Roman" panose="02020603050405020304" pitchFamily="18" charset="0"/>
                </a:rPr>
                <a:t>Intragrid Networking</a:t>
              </a:r>
              <a:endParaRPr lang="en-US" sz="1800" dirty="0">
                <a:latin typeface="Times New Roman" panose="02020603050405020304" pitchFamily="18" charset="0"/>
                <a:cs typeface="Times New Roman" panose="02020603050405020304" pitchFamily="18" charset="0"/>
              </a:endParaRPr>
            </a:p>
          </p:txBody>
        </p:sp>
        <p:sp>
          <p:nvSpPr>
            <p:cNvPr id="1099" name="Έλλειψη 1098"/>
            <p:cNvSpPr/>
            <p:nvPr/>
          </p:nvSpPr>
          <p:spPr>
            <a:xfrm>
              <a:off x="17080107" y="32095218"/>
              <a:ext cx="2191463" cy="1340112"/>
            </a:xfrm>
            <a:prstGeom prst="ellipse">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800" u="sng" dirty="0" smtClean="0">
                  <a:solidFill>
                    <a:schemeClr val="tx1"/>
                  </a:solidFill>
                  <a:latin typeface="Times New Roman" panose="02020603050405020304" pitchFamily="18" charset="0"/>
                  <a:cs typeface="Times New Roman" panose="02020603050405020304" pitchFamily="18" charset="0"/>
                </a:rPr>
                <a:t>Grid Tie Invertor:</a:t>
              </a:r>
            </a:p>
            <a:p>
              <a:pPr algn="ctr"/>
              <a:r>
                <a:rPr lang="en-US" sz="1800" dirty="0" smtClean="0">
                  <a:solidFill>
                    <a:schemeClr val="tx1"/>
                  </a:solidFill>
                  <a:latin typeface="Times New Roman" panose="02020603050405020304" pitchFamily="18" charset="0"/>
                  <a:cs typeface="Times New Roman" panose="02020603050405020304" pitchFamily="18" charset="0"/>
                </a:rPr>
                <a:t>Makes DC in phase</a:t>
              </a:r>
              <a:endParaRPr lang="en-US" sz="1800" dirty="0">
                <a:solidFill>
                  <a:schemeClr val="tx1"/>
                </a:solidFill>
                <a:latin typeface="Times New Roman" panose="02020603050405020304" pitchFamily="18" charset="0"/>
                <a:cs typeface="Times New Roman" panose="02020603050405020304" pitchFamily="18" charset="0"/>
              </a:endParaRPr>
            </a:p>
          </p:txBody>
        </p:sp>
        <p:sp>
          <p:nvSpPr>
            <p:cNvPr id="145" name="Έλλειψη 144"/>
            <p:cNvSpPr/>
            <p:nvPr/>
          </p:nvSpPr>
          <p:spPr>
            <a:xfrm>
              <a:off x="17135605" y="35789421"/>
              <a:ext cx="1820160" cy="1309765"/>
            </a:xfrm>
            <a:prstGeom prst="ellipse">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800" u="sng" dirty="0" smtClean="0">
                  <a:solidFill>
                    <a:schemeClr val="tx1"/>
                  </a:solidFill>
                  <a:latin typeface="Times New Roman" panose="02020603050405020304" pitchFamily="18" charset="0"/>
                  <a:cs typeface="Times New Roman" panose="02020603050405020304" pitchFamily="18" charset="0"/>
                </a:rPr>
                <a:t>Grid Tie Invertor:</a:t>
              </a:r>
            </a:p>
            <a:p>
              <a:pPr algn="ctr"/>
              <a:r>
                <a:rPr lang="en-US" sz="1800" dirty="0" smtClean="0">
                  <a:solidFill>
                    <a:schemeClr val="tx1"/>
                  </a:solidFill>
                  <a:latin typeface="Times New Roman" panose="02020603050405020304" pitchFamily="18" charset="0"/>
                  <a:cs typeface="Times New Roman" panose="02020603050405020304" pitchFamily="18" charset="0"/>
                </a:rPr>
                <a:t>Converts DC to AC</a:t>
              </a:r>
              <a:endParaRPr lang="en-US" sz="1800" dirty="0">
                <a:solidFill>
                  <a:schemeClr val="tx1"/>
                </a:solidFill>
                <a:latin typeface="Times New Roman" panose="02020603050405020304" pitchFamily="18" charset="0"/>
                <a:cs typeface="Times New Roman" panose="02020603050405020304" pitchFamily="18" charset="0"/>
              </a:endParaRPr>
            </a:p>
          </p:txBody>
        </p:sp>
        <p:sp>
          <p:nvSpPr>
            <p:cNvPr id="146" name="Βέλος προς τα κάτω 145"/>
            <p:cNvSpPr/>
            <p:nvPr/>
          </p:nvSpPr>
          <p:spPr>
            <a:xfrm rot="17109708">
              <a:off x="19270765" y="32169699"/>
              <a:ext cx="1749722" cy="1629586"/>
            </a:xfrm>
            <a:prstGeom prst="downArrow">
              <a:avLst>
                <a:gd name="adj1" fmla="val 50000"/>
                <a:gd name="adj2" fmla="val 4311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800" dirty="0">
                <a:latin typeface="Times New Roman" panose="02020603050405020304" pitchFamily="18" charset="0"/>
                <a:cs typeface="Times New Roman" panose="02020603050405020304" pitchFamily="18" charset="0"/>
              </a:endParaRPr>
            </a:p>
          </p:txBody>
        </p:sp>
        <p:sp>
          <p:nvSpPr>
            <p:cNvPr id="1103" name="TextBox 1102"/>
            <p:cNvSpPr txBox="1"/>
            <p:nvPr/>
          </p:nvSpPr>
          <p:spPr>
            <a:xfrm rot="951194">
              <a:off x="19335519" y="32844932"/>
              <a:ext cx="1620214" cy="314346"/>
            </a:xfrm>
            <a:prstGeom prst="rect">
              <a:avLst/>
            </a:prstGeom>
            <a:noFill/>
          </p:spPr>
          <p:txBody>
            <a:bodyPr wrap="square" rtlCol="0">
              <a:spAutoFit/>
            </a:bodyPr>
            <a:lstStyle/>
            <a:p>
              <a:r>
                <a:rPr lang="en-US" sz="1800" dirty="0" smtClean="0">
                  <a:solidFill>
                    <a:schemeClr val="accent4">
                      <a:lumMod val="50000"/>
                    </a:schemeClr>
                  </a:solidFill>
                  <a:latin typeface="Times New Roman" panose="02020603050405020304" pitchFamily="18" charset="0"/>
                  <a:cs typeface="Times New Roman" panose="02020603050405020304" pitchFamily="18" charset="0"/>
                </a:rPr>
                <a:t>DC in phase</a:t>
              </a:r>
              <a:endParaRPr lang="en-US" sz="1800" dirty="0">
                <a:solidFill>
                  <a:schemeClr val="accent4">
                    <a:lumMod val="50000"/>
                  </a:schemeClr>
                </a:solidFill>
                <a:latin typeface="Times New Roman" panose="02020603050405020304" pitchFamily="18" charset="0"/>
                <a:cs typeface="Times New Roman" panose="02020603050405020304" pitchFamily="18" charset="0"/>
              </a:endParaRPr>
            </a:p>
          </p:txBody>
        </p:sp>
        <p:sp>
          <p:nvSpPr>
            <p:cNvPr id="1104" name="Εξάγωνο 1103"/>
            <p:cNvSpPr/>
            <p:nvPr/>
          </p:nvSpPr>
          <p:spPr>
            <a:xfrm>
              <a:off x="20979571" y="32666246"/>
              <a:ext cx="2156082" cy="1055424"/>
            </a:xfrm>
            <a:prstGeom prst="hexagon">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800" u="sng" dirty="0" smtClean="0">
                  <a:solidFill>
                    <a:schemeClr val="tx1"/>
                  </a:solidFill>
                  <a:latin typeface="Times New Roman" panose="02020603050405020304" pitchFamily="18" charset="0"/>
                  <a:cs typeface="Times New Roman" panose="02020603050405020304" pitchFamily="18" charset="0"/>
                </a:rPr>
                <a:t>Storage</a:t>
              </a:r>
            </a:p>
            <a:p>
              <a:pPr algn="ctr"/>
              <a:r>
                <a:rPr lang="en-US" sz="1800" dirty="0" smtClean="0">
                  <a:solidFill>
                    <a:schemeClr val="tx1"/>
                  </a:solidFill>
                  <a:latin typeface="Times New Roman" panose="02020603050405020304" pitchFamily="18" charset="0"/>
                  <a:cs typeface="Times New Roman" panose="02020603050405020304" pitchFamily="18" charset="0"/>
                </a:rPr>
                <a:t>1) </a:t>
              </a:r>
              <a:r>
                <a:rPr lang="en-US" sz="1800" dirty="0">
                  <a:solidFill>
                    <a:schemeClr val="tx1"/>
                  </a:solidFill>
                  <a:latin typeface="Times New Roman" panose="02020603050405020304" pitchFamily="18" charset="0"/>
                  <a:cs typeface="Times New Roman" panose="02020603050405020304" pitchFamily="18" charset="0"/>
                </a:rPr>
                <a:t>U</a:t>
              </a:r>
              <a:r>
                <a:rPr lang="en-US" sz="1800" dirty="0" smtClean="0">
                  <a:solidFill>
                    <a:schemeClr val="tx1"/>
                  </a:solidFill>
                  <a:latin typeface="Times New Roman" panose="02020603050405020304" pitchFamily="18" charset="0"/>
                  <a:cs typeface="Times New Roman" panose="02020603050405020304" pitchFamily="18" charset="0"/>
                </a:rPr>
                <a:t>se at night</a:t>
              </a:r>
            </a:p>
            <a:p>
              <a:pPr algn="ctr"/>
              <a:r>
                <a:rPr lang="en-US" sz="1800" dirty="0" smtClean="0">
                  <a:solidFill>
                    <a:schemeClr val="tx1"/>
                  </a:solidFill>
                  <a:latin typeface="Times New Roman" panose="02020603050405020304" pitchFamily="18" charset="0"/>
                  <a:cs typeface="Times New Roman" panose="02020603050405020304" pitchFamily="18" charset="0"/>
                </a:rPr>
                <a:t>2)In emergencies</a:t>
              </a:r>
              <a:endParaRPr lang="en-US" sz="1800" u="sng" dirty="0">
                <a:solidFill>
                  <a:schemeClr val="tx1"/>
                </a:solidFill>
                <a:latin typeface="Times New Roman" panose="02020603050405020304" pitchFamily="18" charset="0"/>
                <a:cs typeface="Times New Roman" panose="02020603050405020304" pitchFamily="18" charset="0"/>
              </a:endParaRPr>
            </a:p>
          </p:txBody>
        </p:sp>
        <p:sp>
          <p:nvSpPr>
            <p:cNvPr id="149" name="Βέλος προς τα κάτω 148"/>
            <p:cNvSpPr/>
            <p:nvPr/>
          </p:nvSpPr>
          <p:spPr>
            <a:xfrm rot="17109708">
              <a:off x="23140136" y="32428117"/>
              <a:ext cx="1749722" cy="1629586"/>
            </a:xfrm>
            <a:prstGeom prst="downArrow">
              <a:avLst>
                <a:gd name="adj1" fmla="val 50000"/>
                <a:gd name="adj2" fmla="val 4311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800" dirty="0">
                <a:latin typeface="Times New Roman" panose="02020603050405020304" pitchFamily="18" charset="0"/>
                <a:cs typeface="Times New Roman" panose="02020603050405020304" pitchFamily="18" charset="0"/>
              </a:endParaRPr>
            </a:p>
          </p:txBody>
        </p:sp>
        <p:sp>
          <p:nvSpPr>
            <p:cNvPr id="150" name="TextBox 149"/>
            <p:cNvSpPr txBox="1"/>
            <p:nvPr/>
          </p:nvSpPr>
          <p:spPr>
            <a:xfrm rot="915693">
              <a:off x="23253983" y="33118854"/>
              <a:ext cx="1620214" cy="314346"/>
            </a:xfrm>
            <a:prstGeom prst="rect">
              <a:avLst/>
            </a:prstGeom>
            <a:noFill/>
          </p:spPr>
          <p:txBody>
            <a:bodyPr wrap="square" rtlCol="0">
              <a:spAutoFit/>
            </a:bodyPr>
            <a:lstStyle/>
            <a:p>
              <a:r>
                <a:rPr lang="en-US" sz="1800" dirty="0" smtClean="0">
                  <a:solidFill>
                    <a:schemeClr val="accent4">
                      <a:lumMod val="50000"/>
                    </a:schemeClr>
                  </a:solidFill>
                  <a:latin typeface="Times New Roman" panose="02020603050405020304" pitchFamily="18" charset="0"/>
                  <a:cs typeface="Times New Roman" panose="02020603050405020304" pitchFamily="18" charset="0"/>
                </a:rPr>
                <a:t>DC in phase</a:t>
              </a:r>
              <a:endParaRPr lang="en-US" sz="1800" dirty="0">
                <a:solidFill>
                  <a:schemeClr val="accent4">
                    <a:lumMod val="50000"/>
                  </a:schemeClr>
                </a:solidFill>
                <a:latin typeface="Times New Roman" panose="02020603050405020304" pitchFamily="18" charset="0"/>
                <a:cs typeface="Times New Roman" panose="02020603050405020304" pitchFamily="18" charset="0"/>
              </a:endParaRPr>
            </a:p>
          </p:txBody>
        </p:sp>
        <p:sp>
          <p:nvSpPr>
            <p:cNvPr id="151" name="Έλλειψη 150"/>
            <p:cNvSpPr/>
            <p:nvPr/>
          </p:nvSpPr>
          <p:spPr>
            <a:xfrm>
              <a:off x="25073853" y="32836670"/>
              <a:ext cx="1969716" cy="1341600"/>
            </a:xfrm>
            <a:prstGeom prst="ellipse">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800" u="sng" dirty="0" smtClean="0">
                  <a:solidFill>
                    <a:schemeClr val="tx1"/>
                  </a:solidFill>
                  <a:latin typeface="Times New Roman" panose="02020603050405020304" pitchFamily="18" charset="0"/>
                  <a:cs typeface="Times New Roman" panose="02020603050405020304" pitchFamily="18" charset="0"/>
                </a:rPr>
                <a:t>Grid Tie Invertor:</a:t>
              </a:r>
            </a:p>
            <a:p>
              <a:pPr algn="ctr"/>
              <a:r>
                <a:rPr lang="en-US" sz="1800" dirty="0" smtClean="0">
                  <a:solidFill>
                    <a:schemeClr val="tx1"/>
                  </a:solidFill>
                  <a:latin typeface="Times New Roman" panose="02020603050405020304" pitchFamily="18" charset="0"/>
                  <a:cs typeface="Times New Roman" panose="02020603050405020304" pitchFamily="18" charset="0"/>
                </a:rPr>
                <a:t>Converts DC to AC</a:t>
              </a:r>
              <a:endParaRPr lang="en-US" sz="1800" dirty="0">
                <a:solidFill>
                  <a:schemeClr val="tx1"/>
                </a:solidFill>
                <a:latin typeface="Times New Roman" panose="02020603050405020304" pitchFamily="18" charset="0"/>
                <a:cs typeface="Times New Roman" panose="02020603050405020304" pitchFamily="18" charset="0"/>
              </a:endParaRPr>
            </a:p>
          </p:txBody>
        </p:sp>
        <p:sp>
          <p:nvSpPr>
            <p:cNvPr id="153" name="Βέλος προς τα κάτω 152"/>
            <p:cNvSpPr/>
            <p:nvPr/>
          </p:nvSpPr>
          <p:spPr>
            <a:xfrm rot="17199180">
              <a:off x="22223410" y="33974733"/>
              <a:ext cx="791684" cy="7671370"/>
            </a:xfrm>
            <a:prstGeom prst="downArrow">
              <a:avLst>
                <a:gd name="adj1" fmla="val 50000"/>
                <a:gd name="adj2" fmla="val 178767"/>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800" dirty="0">
                <a:latin typeface="Times New Roman" panose="02020603050405020304" pitchFamily="18" charset="0"/>
                <a:cs typeface="Times New Roman" panose="02020603050405020304" pitchFamily="18" charset="0"/>
              </a:endParaRPr>
            </a:p>
          </p:txBody>
        </p:sp>
        <p:sp>
          <p:nvSpPr>
            <p:cNvPr id="1106" name="TextBox 1105"/>
            <p:cNvSpPr txBox="1"/>
            <p:nvPr/>
          </p:nvSpPr>
          <p:spPr>
            <a:xfrm rot="1071684">
              <a:off x="19491845" y="37979581"/>
              <a:ext cx="8440201" cy="328770"/>
            </a:xfrm>
            <a:prstGeom prst="rect">
              <a:avLst/>
            </a:prstGeom>
            <a:noFill/>
          </p:spPr>
          <p:txBody>
            <a:bodyPr wrap="square" rtlCol="0">
              <a:spAutoFit/>
            </a:bodyPr>
            <a:lstStyle/>
            <a:p>
              <a:r>
                <a:rPr lang="en-US" sz="1800" dirty="0" smtClean="0">
                  <a:solidFill>
                    <a:srgbClr val="FF0000"/>
                  </a:solidFill>
                  <a:latin typeface="Times New Roman" panose="02020603050405020304" pitchFamily="18" charset="0"/>
                  <a:cs typeface="Times New Roman" panose="02020603050405020304" pitchFamily="18" charset="0"/>
                </a:rPr>
                <a:t>AC to the community during the day</a:t>
              </a:r>
              <a:endParaRPr lang="en-US" sz="1800" dirty="0">
                <a:solidFill>
                  <a:srgbClr val="FF0000"/>
                </a:solidFill>
                <a:latin typeface="Times New Roman" panose="02020603050405020304" pitchFamily="18" charset="0"/>
                <a:cs typeface="Times New Roman" panose="02020603050405020304" pitchFamily="18" charset="0"/>
              </a:endParaRPr>
            </a:p>
          </p:txBody>
        </p:sp>
        <p:sp>
          <p:nvSpPr>
            <p:cNvPr id="155" name="Βέλος προς τα κάτω 154"/>
            <p:cNvSpPr/>
            <p:nvPr/>
          </p:nvSpPr>
          <p:spPr>
            <a:xfrm rot="19527895">
              <a:off x="26707552" y="33657285"/>
              <a:ext cx="2664035" cy="2245283"/>
            </a:xfrm>
            <a:prstGeom prst="downArrow">
              <a:avLst>
                <a:gd name="adj1" fmla="val 50000"/>
                <a:gd name="adj2" fmla="val 45659"/>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800" dirty="0">
                <a:latin typeface="Times New Roman" panose="02020603050405020304" pitchFamily="18" charset="0"/>
                <a:cs typeface="Times New Roman" panose="02020603050405020304" pitchFamily="18" charset="0"/>
              </a:endParaRPr>
            </a:p>
          </p:txBody>
        </p:sp>
        <p:sp>
          <p:nvSpPr>
            <p:cNvPr id="1107" name="TextBox 1106"/>
            <p:cNvSpPr txBox="1"/>
            <p:nvPr/>
          </p:nvSpPr>
          <p:spPr>
            <a:xfrm rot="3496816">
              <a:off x="26893681" y="34248689"/>
              <a:ext cx="2150253" cy="947557"/>
            </a:xfrm>
            <a:prstGeom prst="rect">
              <a:avLst/>
            </a:prstGeom>
            <a:noFill/>
          </p:spPr>
          <p:txBody>
            <a:bodyPr wrap="square" rtlCol="0">
              <a:spAutoFit/>
            </a:bodyPr>
            <a:lstStyle/>
            <a:p>
              <a:r>
                <a:rPr lang="en-US" sz="1800" dirty="0" smtClean="0">
                  <a:solidFill>
                    <a:srgbClr val="FF0000"/>
                  </a:solidFill>
                  <a:latin typeface="Times New Roman" panose="02020603050405020304" pitchFamily="18" charset="0"/>
                  <a:cs typeface="Times New Roman" panose="02020603050405020304" pitchFamily="18" charset="0"/>
                </a:rPr>
                <a:t>AC to the community </a:t>
              </a:r>
            </a:p>
            <a:p>
              <a:r>
                <a:rPr lang="en-US" sz="1800" dirty="0" smtClean="0">
                  <a:latin typeface="Times New Roman" panose="02020603050405020304" pitchFamily="18" charset="0"/>
                  <a:cs typeface="Times New Roman" panose="02020603050405020304" pitchFamily="18" charset="0"/>
                </a:rPr>
                <a:t>-At night</a:t>
              </a:r>
            </a:p>
            <a:p>
              <a:r>
                <a:rPr lang="en-US" sz="1800" dirty="0" smtClean="0">
                  <a:latin typeface="Times New Roman" panose="02020603050405020304" pitchFamily="18" charset="0"/>
                  <a:cs typeface="Times New Roman" panose="02020603050405020304" pitchFamily="18" charset="0"/>
                </a:rPr>
                <a:t>-In Emergency</a:t>
              </a:r>
              <a:endParaRPr lang="en-US" sz="1800" dirty="0">
                <a:latin typeface="Times New Roman" panose="02020603050405020304" pitchFamily="18" charset="0"/>
                <a:cs typeface="Times New Roman" panose="02020603050405020304" pitchFamily="18" charset="0"/>
              </a:endParaRPr>
            </a:p>
          </p:txBody>
        </p:sp>
        <p:sp>
          <p:nvSpPr>
            <p:cNvPr id="157" name="TextBox 156"/>
            <p:cNvSpPr txBox="1"/>
            <p:nvPr/>
          </p:nvSpPr>
          <p:spPr>
            <a:xfrm rot="18269752">
              <a:off x="24154816" y="36087051"/>
              <a:ext cx="3303608" cy="392594"/>
            </a:xfrm>
            <a:prstGeom prst="rect">
              <a:avLst/>
            </a:prstGeom>
            <a:noFill/>
          </p:spPr>
          <p:txBody>
            <a:bodyPr wrap="square" rtlCol="0">
              <a:spAutoFit/>
            </a:bodyPr>
            <a:lstStyle/>
            <a:p>
              <a:pPr algn="ctr"/>
              <a:r>
                <a:rPr lang="en-US" sz="2000" dirty="0" smtClean="0">
                  <a:latin typeface="Times New Roman" panose="02020603050405020304" pitchFamily="18" charset="0"/>
                  <a:cs typeface="Times New Roman" panose="02020603050405020304" pitchFamily="18" charset="0"/>
                </a:rPr>
                <a:t>Intragrid Networking</a:t>
              </a:r>
              <a:endParaRPr lang="en-US" sz="2000" dirty="0">
                <a:latin typeface="Times New Roman" panose="02020603050405020304" pitchFamily="18" charset="0"/>
                <a:cs typeface="Times New Roman" panose="02020603050405020304" pitchFamily="18" charset="0"/>
              </a:endParaRPr>
            </a:p>
          </p:txBody>
        </p:sp>
        <p:cxnSp>
          <p:nvCxnSpPr>
            <p:cNvPr id="158" name="Ευθύγραμμο βέλος σύνδεσης 157"/>
            <p:cNvCxnSpPr/>
            <p:nvPr/>
          </p:nvCxnSpPr>
          <p:spPr>
            <a:xfrm flipV="1">
              <a:off x="24945984" y="35113777"/>
              <a:ext cx="2099297" cy="2647912"/>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114" name="Picture 80" descr="http://www.octarine.co.za/wp-content/uploads/2012/10/Light-bulb-vector.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6314478" y="36255395"/>
              <a:ext cx="3058679" cy="4360051"/>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TextBox 3"/>
          <p:cNvSpPr txBox="1"/>
          <p:nvPr/>
        </p:nvSpPr>
        <p:spPr>
          <a:xfrm>
            <a:off x="4305" y="26560159"/>
            <a:ext cx="12568036" cy="9017853"/>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en-US" sz="2000" b="1" u="sng" dirty="0" smtClean="0">
                <a:latin typeface="Times New Roman" panose="02020603050405020304" pitchFamily="18" charset="0"/>
                <a:cs typeface="Times New Roman" panose="02020603050405020304" pitchFamily="18" charset="0"/>
              </a:rPr>
              <a:t>Critical Analysis and </a:t>
            </a:r>
            <a:r>
              <a:rPr lang="en-US" sz="2000" b="1" u="sng" dirty="0" smtClean="0">
                <a:latin typeface="Times New Roman" panose="02020603050405020304" pitchFamily="18" charset="0"/>
                <a:cs typeface="Times New Roman" panose="02020603050405020304" pitchFamily="18" charset="0"/>
              </a:rPr>
              <a:t>Technical </a:t>
            </a:r>
            <a:r>
              <a:rPr lang="en-US" sz="2000" b="1" u="sng" dirty="0" smtClean="0">
                <a:latin typeface="Times New Roman" panose="02020603050405020304" pitchFamily="18" charset="0"/>
                <a:cs typeface="Times New Roman" panose="02020603050405020304" pitchFamily="18" charset="0"/>
              </a:rPr>
              <a:t>Argument</a:t>
            </a:r>
          </a:p>
          <a:p>
            <a:r>
              <a:rPr lang="en-US" sz="2000" dirty="0" smtClean="0">
                <a:latin typeface="Times New Roman" panose="02020603050405020304" pitchFamily="18" charset="0"/>
                <a:cs typeface="Times New Roman" panose="02020603050405020304" pitchFamily="18" charset="0"/>
              </a:rPr>
              <a:t>After </a:t>
            </a:r>
            <a:r>
              <a:rPr lang="en-US" sz="2000" dirty="0">
                <a:latin typeface="Times New Roman" panose="02020603050405020304" pitchFamily="18" charset="0"/>
                <a:cs typeface="Times New Roman" panose="02020603050405020304" pitchFamily="18" charset="0"/>
              </a:rPr>
              <a:t>careful study of all the proposed solutions to the problem in Playa Blanca, </a:t>
            </a:r>
            <a:r>
              <a:rPr lang="en-US" sz="2000" dirty="0" smtClean="0">
                <a:latin typeface="Times New Roman" panose="02020603050405020304" pitchFamily="18" charset="0"/>
                <a:cs typeface="Times New Roman" panose="02020603050405020304" pitchFamily="18" charset="0"/>
              </a:rPr>
              <a:t>it was concluded </a:t>
            </a:r>
            <a:r>
              <a:rPr lang="en-US" sz="2000" dirty="0">
                <a:latin typeface="Times New Roman" panose="02020603050405020304" pitchFamily="18" charset="0"/>
                <a:cs typeface="Times New Roman" panose="02020603050405020304" pitchFamily="18" charset="0"/>
              </a:rPr>
              <a:t>that the most suitable for this is to use solar energy, in the way proposed by design solution </a:t>
            </a:r>
            <a:r>
              <a:rPr lang="en-US" sz="2000" dirty="0" smtClean="0">
                <a:latin typeface="Times New Roman" panose="02020603050405020304" pitchFamily="18" charset="0"/>
                <a:cs typeface="Times New Roman" panose="02020603050405020304" pitchFamily="18" charset="0"/>
              </a:rPr>
              <a:t>3#. </a:t>
            </a:r>
            <a:r>
              <a:rPr lang="en-US" sz="2000" dirty="0">
                <a:latin typeface="Times New Roman" panose="02020603050405020304" pitchFamily="18" charset="0"/>
                <a:cs typeface="Times New Roman" panose="02020603050405020304" pitchFamily="18" charset="0"/>
              </a:rPr>
              <a:t>It is a renewable, sustainable and an Eco-friendly solution to Playa Blanca's electrification issues. It meets most of </a:t>
            </a:r>
            <a:r>
              <a:rPr lang="en-US" sz="2000" dirty="0" smtClean="0">
                <a:latin typeface="Times New Roman" panose="02020603050405020304" pitchFamily="18" charset="0"/>
                <a:cs typeface="Times New Roman" panose="02020603050405020304" pitchFamily="18" charset="0"/>
              </a:rPr>
              <a:t>the design </a:t>
            </a:r>
            <a:r>
              <a:rPr lang="en-US" sz="2000" dirty="0">
                <a:latin typeface="Times New Roman" panose="02020603050405020304" pitchFamily="18" charset="0"/>
                <a:cs typeface="Times New Roman" panose="02020603050405020304" pitchFamily="18" charset="0"/>
              </a:rPr>
              <a:t>criteria set, and it meets the brief fully. </a:t>
            </a:r>
          </a:p>
          <a:p>
            <a:r>
              <a:rPr lang="en-US" sz="2000" dirty="0" smtClean="0">
                <a:latin typeface="Times New Roman" panose="02020603050405020304" pitchFamily="18" charset="0"/>
                <a:cs typeface="Times New Roman" panose="02020603050405020304" pitchFamily="18" charset="0"/>
              </a:rPr>
              <a:t>Out </a:t>
            </a:r>
            <a:r>
              <a:rPr lang="en-US" sz="2000" dirty="0">
                <a:latin typeface="Times New Roman" panose="02020603050405020304" pitchFamily="18" charset="0"/>
                <a:cs typeface="Times New Roman" panose="02020603050405020304" pitchFamily="18" charset="0"/>
              </a:rPr>
              <a:t>of all the proposed solutions, it mostly meets the first design criterion which is' Function'. Solar energy for Playa Blanca is feasible because it has the ideal climatic conditions because it lies in the equatorial region. This means it receives sunshine throughout the year as compared to other places. Solar energy reaches average levels of approximately 5kWh/m2/day</a:t>
            </a:r>
            <a:r>
              <a:rPr lang="en-US" sz="2000" baseline="30000" dirty="0">
                <a:latin typeface="Times New Roman" panose="02020603050405020304" pitchFamily="18" charset="0"/>
                <a:cs typeface="Times New Roman" panose="02020603050405020304" pitchFamily="18" charset="0"/>
              </a:rPr>
              <a:t> </a:t>
            </a:r>
            <a:r>
              <a:rPr lang="en-US" sz="2000" baseline="30000" dirty="0" smtClean="0">
                <a:latin typeface="Times New Roman" panose="02020603050405020304" pitchFamily="18" charset="0"/>
                <a:cs typeface="Times New Roman" panose="02020603050405020304" pitchFamily="18" charset="0"/>
              </a:rPr>
              <a:t>[29]</a:t>
            </a:r>
            <a:r>
              <a:rPr lang="en-US"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The </a:t>
            </a:r>
            <a:r>
              <a:rPr lang="en-US" sz="2000" dirty="0">
                <a:latin typeface="Times New Roman" panose="02020603050405020304" pitchFamily="18" charset="0"/>
                <a:cs typeface="Times New Roman" panose="02020603050405020304" pitchFamily="18" charset="0"/>
              </a:rPr>
              <a:t>cost will be similar to that of the </a:t>
            </a:r>
            <a:r>
              <a:rPr lang="en-US" sz="2000" dirty="0" smtClean="0">
                <a:latin typeface="Times New Roman" panose="02020603050405020304" pitchFamily="18" charset="0"/>
                <a:cs typeface="Times New Roman" panose="02020603050405020304" pitchFamily="18" charset="0"/>
              </a:rPr>
              <a:t>2nd</a:t>
            </a:r>
            <a:r>
              <a:rPr lang="en-US" sz="2000" dirty="0">
                <a:latin typeface="Times New Roman" panose="02020603050405020304" pitchFamily="18" charset="0"/>
                <a:cs typeface="Times New Roman" panose="02020603050405020304" pitchFamily="18" charset="0"/>
              </a:rPr>
              <a:t> idea, which is relatively high compared to wind turbines and the pedal powered batteries, but through investment, the costs can be covered.</a:t>
            </a:r>
          </a:p>
          <a:p>
            <a:r>
              <a:rPr lang="en-US" sz="2000" dirty="0">
                <a:latin typeface="Times New Roman" panose="02020603050405020304" pitchFamily="18" charset="0"/>
                <a:cs typeface="Times New Roman" panose="02020603050405020304" pitchFamily="18" charset="0"/>
              </a:rPr>
              <a:t>It also meets the 3</a:t>
            </a:r>
            <a:r>
              <a:rPr lang="en-US" sz="2000" baseline="30000" dirty="0">
                <a:latin typeface="Times New Roman" panose="02020603050405020304" pitchFamily="18" charset="0"/>
                <a:cs typeface="Times New Roman" panose="02020603050405020304" pitchFamily="18" charset="0"/>
              </a:rPr>
              <a:t>rd</a:t>
            </a:r>
            <a:r>
              <a:rPr lang="en-US" sz="2000" dirty="0">
                <a:latin typeface="Times New Roman" panose="02020603050405020304" pitchFamily="18" charset="0"/>
                <a:cs typeface="Times New Roman" panose="02020603050405020304" pitchFamily="18" charset="0"/>
              </a:rPr>
              <a:t> criteria to some extent, suggesting that the landscapes will not suffer from visual pollution. It may not be as to move different departments of the station, like the pedal powered batteries which can be stored in a closet, in order not to pollute the environment, but the stations and different departments are relatively small compared to the size of the </a:t>
            </a:r>
            <a:r>
              <a:rPr lang="en-US" sz="2000" dirty="0" smtClean="0">
                <a:latin typeface="Times New Roman" panose="02020603050405020304" pitchFamily="18" charset="0"/>
                <a:cs typeface="Times New Roman" panose="02020603050405020304" pitchFamily="18" charset="0"/>
              </a:rPr>
              <a:t>landscape.</a:t>
            </a:r>
          </a:p>
          <a:p>
            <a:r>
              <a:rPr lang="en-US" sz="2000" dirty="0" smtClean="0">
                <a:latin typeface="Times New Roman" panose="02020603050405020304" pitchFamily="18" charset="0"/>
                <a:cs typeface="Times New Roman" panose="02020603050405020304" pitchFamily="18" charset="0"/>
              </a:rPr>
              <a:t>The </a:t>
            </a:r>
            <a:r>
              <a:rPr lang="en-US" sz="2000" dirty="0">
                <a:latin typeface="Times New Roman" panose="02020603050405020304" pitchFamily="18" charset="0"/>
                <a:cs typeface="Times New Roman" panose="02020603050405020304" pitchFamily="18" charset="0"/>
              </a:rPr>
              <a:t>target users are the locals in this case like in every design. Following the allocated path by every single one of the </a:t>
            </a:r>
            <a:r>
              <a:rPr lang="en-US" sz="2000" dirty="0" smtClean="0">
                <a:latin typeface="Times New Roman" panose="02020603050405020304" pitchFamily="18" charset="0"/>
                <a:cs typeface="Times New Roman" panose="02020603050405020304" pitchFamily="18" charset="0"/>
              </a:rPr>
              <a:t>7 solutions</a:t>
            </a:r>
            <a:r>
              <a:rPr lang="en-US" sz="2000" dirty="0">
                <a:latin typeface="Times New Roman" panose="02020603050405020304" pitchFamily="18" charset="0"/>
                <a:cs typeface="Times New Roman" panose="02020603050405020304" pitchFamily="18" charset="0"/>
              </a:rPr>
              <a:t>, the target users are the locals, and the origin of the materials are unknown but certainly those materials for such a project will not be found around Playa Blanca but most probably will need to be imported form the center of Peru, unlike the pedal power batteries, whose materials can be found in an average household and the average convenience </a:t>
            </a:r>
            <a:r>
              <a:rPr lang="en-US" sz="2000" dirty="0" smtClean="0">
                <a:latin typeface="Times New Roman" panose="02020603050405020304" pitchFamily="18" charset="0"/>
                <a:cs typeface="Times New Roman" panose="02020603050405020304" pitchFamily="18" charset="0"/>
              </a:rPr>
              <a:t>store.</a:t>
            </a:r>
          </a:p>
          <a:p>
            <a:r>
              <a:rPr lang="en-US" sz="2000" dirty="0" smtClean="0">
                <a:latin typeface="Times New Roman" panose="02020603050405020304" pitchFamily="18" charset="0"/>
                <a:cs typeface="Times New Roman" panose="02020603050405020304" pitchFamily="18" charset="0"/>
              </a:rPr>
              <a:t>It </a:t>
            </a:r>
            <a:r>
              <a:rPr lang="en-US" sz="2000" dirty="0">
                <a:latin typeface="Times New Roman" panose="02020603050405020304" pitchFamily="18" charset="0"/>
                <a:cs typeface="Times New Roman" panose="02020603050405020304" pitchFamily="18" charset="0"/>
              </a:rPr>
              <a:t>is a desirable project as it will bring economic development to the Playa Blanca people as it will provide jobs and their village as it will attract investors. Additionally, the locals are already familiar with solar power so this will not be a new thing to them and so they will be more accepting. Moreover, the system that has been designed which involves the installation of meters in homes is one that is easy to operate. It is also desirable as it will meet the electricity needs of the population which </a:t>
            </a:r>
          </a:p>
          <a:p>
            <a:r>
              <a:rPr lang="en-US" sz="2000" dirty="0">
                <a:latin typeface="Times New Roman" panose="02020603050405020304" pitchFamily="18" charset="0"/>
                <a:cs typeface="Times New Roman" panose="02020603050405020304" pitchFamily="18" charset="0"/>
              </a:rPr>
              <a:t>It is economically viable because a similar project was done in a small village in Africa with 600 people</a:t>
            </a:r>
            <a:r>
              <a:rPr lang="en-US" sz="2000" baseline="30000" dirty="0">
                <a:latin typeface="Times New Roman" panose="02020603050405020304" pitchFamily="18" charset="0"/>
                <a:cs typeface="Times New Roman" panose="02020603050405020304" pitchFamily="18" charset="0"/>
              </a:rPr>
              <a:t> </a:t>
            </a:r>
            <a:r>
              <a:rPr lang="en-US" sz="2000" baseline="30000" dirty="0" smtClean="0">
                <a:latin typeface="Times New Roman" panose="02020603050405020304" pitchFamily="18" charset="0"/>
                <a:cs typeface="Times New Roman" panose="02020603050405020304" pitchFamily="18" charset="0"/>
              </a:rPr>
              <a:t>[30]</a:t>
            </a:r>
            <a:r>
              <a:rPr lang="en-US" sz="2000" dirty="0" smtClean="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a:t>
            </a:r>
          </a:p>
          <a:p>
            <a:r>
              <a:rPr lang="en-US" sz="2000" dirty="0">
                <a:latin typeface="Times New Roman" panose="02020603050405020304" pitchFamily="18" charset="0"/>
                <a:cs typeface="Times New Roman" panose="02020603050405020304" pitchFamily="18" charset="0"/>
              </a:rPr>
              <a:t>Playa Blanca being relatively rich in mineral resources</a:t>
            </a:r>
            <a:r>
              <a:rPr lang="en-US" sz="2000" baseline="30000" dirty="0">
                <a:latin typeface="Times New Roman" panose="02020603050405020304" pitchFamily="18" charset="0"/>
                <a:cs typeface="Times New Roman" panose="02020603050405020304" pitchFamily="18" charset="0"/>
              </a:rPr>
              <a:t>[1]</a:t>
            </a:r>
            <a:r>
              <a:rPr lang="en-US" sz="2000" dirty="0">
                <a:latin typeface="Times New Roman" panose="02020603050405020304" pitchFamily="18" charset="0"/>
                <a:cs typeface="Times New Roman" panose="02020603050405020304" pitchFamily="18" charset="0"/>
              </a:rPr>
              <a:t> it is certain that it will receive a large amount of investors which will potentially become shareholders of the energy project or just consumers of it. This will be a very good source of capital to fund the project</a:t>
            </a:r>
            <a:r>
              <a:rPr lang="en-US"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0" y="36280176"/>
            <a:ext cx="12826327" cy="6555641"/>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en-US" sz="2000" dirty="0" smtClean="0">
                <a:latin typeface="Times New Roman" panose="02020603050405020304" pitchFamily="18" charset="0"/>
                <a:cs typeface="Times New Roman" panose="02020603050405020304" pitchFamily="18" charset="0"/>
              </a:rPr>
              <a:t>The </a:t>
            </a:r>
            <a:r>
              <a:rPr lang="en-US" sz="2000" dirty="0" smtClean="0">
                <a:latin typeface="Times New Roman" panose="02020603050405020304" pitchFamily="18" charset="0"/>
                <a:cs typeface="Times New Roman" panose="02020603050405020304" pitchFamily="18" charset="0"/>
              </a:rPr>
              <a:t>final solution will utilize </a:t>
            </a:r>
            <a:r>
              <a:rPr lang="en-US" sz="2000" dirty="0">
                <a:latin typeface="Times New Roman" panose="02020603050405020304" pitchFamily="18" charset="0"/>
                <a:cs typeface="Times New Roman" panose="02020603050405020304" pitchFamily="18" charset="0"/>
              </a:rPr>
              <a:t>Playa Blanca’s geographical and </a:t>
            </a:r>
            <a:r>
              <a:rPr lang="en-US" sz="2000" dirty="0" smtClean="0">
                <a:latin typeface="Times New Roman" panose="02020603050405020304" pitchFamily="18" charset="0"/>
                <a:cs typeface="Times New Roman" panose="02020603050405020304" pitchFamily="18" charset="0"/>
              </a:rPr>
              <a:t>climatic </a:t>
            </a:r>
            <a:r>
              <a:rPr lang="en-US" sz="2000" dirty="0">
                <a:latin typeface="Times New Roman" panose="02020603050405020304" pitchFamily="18" charset="0"/>
                <a:cs typeface="Times New Roman" panose="02020603050405020304" pitchFamily="18" charset="0"/>
              </a:rPr>
              <a:t>advantage of receiving an abundance of sunlight all year round, to convert solar energy into electrical energy via photochemical reaction. To combat the renewable energy problem in Playa Blanca and having explored a vast variety of sustainable </a:t>
            </a:r>
            <a:r>
              <a:rPr lang="en-US" sz="2000" dirty="0" smtClean="0">
                <a:latin typeface="Times New Roman" panose="02020603050405020304" pitchFamily="18" charset="0"/>
                <a:cs typeface="Times New Roman" panose="02020603050405020304" pitchFamily="18" charset="0"/>
              </a:rPr>
              <a:t>energies hybrid </a:t>
            </a:r>
            <a:r>
              <a:rPr lang="en-US" sz="2000" dirty="0">
                <a:latin typeface="Times New Roman" panose="02020603050405020304" pitchFamily="18" charset="0"/>
                <a:cs typeface="Times New Roman" panose="02020603050405020304" pitchFamily="18" charset="0"/>
              </a:rPr>
              <a:t>multiuser solar grid (MSG</a:t>
            </a:r>
            <a:r>
              <a:rPr lang="en-US" sz="2000" dirty="0" smtClean="0">
                <a:latin typeface="Times New Roman" panose="02020603050405020304" pitchFamily="18" charset="0"/>
                <a:cs typeface="Times New Roman" panose="02020603050405020304" pitchFamily="18" charset="0"/>
              </a:rPr>
              <a:t>) was decided.</a:t>
            </a:r>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The MSG system is divided into three parts. The first part is the solar panel area, where 100 photovoltaic cells of size 2m­</a:t>
            </a:r>
            <a:r>
              <a:rPr lang="en-US" sz="2000" baseline="30000" dirty="0">
                <a:latin typeface="Times New Roman" panose="02020603050405020304" pitchFamily="18" charset="0"/>
                <a:cs typeface="Times New Roman" panose="02020603050405020304" pitchFamily="18" charset="0"/>
              </a:rPr>
              <a:t>2 </a:t>
            </a:r>
            <a:r>
              <a:rPr lang="en-US" sz="2000" dirty="0">
                <a:latin typeface="Times New Roman" panose="02020603050405020304" pitchFamily="18" charset="0"/>
                <a:cs typeface="Times New Roman" panose="02020603050405020304" pitchFamily="18" charset="0"/>
              </a:rPr>
              <a:t>will produce 15000kWh/year of electricity. The panels are oriented at 15°to ensure that maximum sunlight is absorbed at all times.  This section will be built on a flat terrain land 2km to the west of the village, to ensure that it is at a safe distance away from inhabitants.</a:t>
            </a:r>
          </a:p>
          <a:p>
            <a:r>
              <a:rPr lang="en-US" sz="2000" dirty="0">
                <a:latin typeface="Times New Roman" panose="02020603050405020304" pitchFamily="18" charset="0"/>
                <a:cs typeface="Times New Roman" panose="02020603050405020304" pitchFamily="18" charset="0"/>
              </a:rPr>
              <a:t>The second part of the MSG is the streams area. Electricity is transmitted via insulated copper wire cables from the panel area, and are then split into two streams. The first stream is the demand stream, where 30% of electricity is transmitted directly to the village; whereas the remaining 70% is transmitted to the storage stream. </a:t>
            </a:r>
            <a:r>
              <a:rPr lang="en-US" sz="2000" dirty="0" smtClean="0">
                <a:latin typeface="Times New Roman" panose="02020603050405020304" pitchFamily="18" charset="0"/>
                <a:cs typeface="Times New Roman" panose="02020603050405020304" pitchFamily="18" charset="0"/>
              </a:rPr>
              <a:t>It is set  that 30</a:t>
            </a:r>
            <a:r>
              <a:rPr lang="en-US" sz="2000" dirty="0">
                <a:latin typeface="Times New Roman" panose="02020603050405020304" pitchFamily="18" charset="0"/>
                <a:cs typeface="Times New Roman" panose="02020603050405020304" pitchFamily="18" charset="0"/>
              </a:rPr>
              <a:t>% of the </a:t>
            </a:r>
            <a:r>
              <a:rPr lang="en-US" sz="2000" dirty="0" smtClean="0">
                <a:latin typeface="Times New Roman" panose="02020603050405020304" pitchFamily="18" charset="0"/>
                <a:cs typeface="Times New Roman" panose="02020603050405020304" pitchFamily="18" charset="0"/>
              </a:rPr>
              <a:t>electricity will be </a:t>
            </a:r>
            <a:r>
              <a:rPr lang="en-US" sz="2000" dirty="0">
                <a:latin typeface="Times New Roman" panose="02020603050405020304" pitchFamily="18" charset="0"/>
                <a:cs typeface="Times New Roman" panose="02020603050405020304" pitchFamily="18" charset="0"/>
              </a:rPr>
              <a:t>used during day time, which is an overestimate, so that electricity demand during that time period does not exceed supply. The storage stream provides electricity at night and for emergency. Two 48V lead acid batteries with a capacity of 370kWh will be used to store electricity. To convert generated direct current into alternating current for village electricity consumption, modified grid-tie inverters (GTI) are connected to the streams. These GTIs also store excess energy that is not consumed after generation. A special GTI is connected before the storage unit, to ensure that all DC electricity transmitted are in phase before being stored. There are several intra-grid networking between streams. This is to ensure that if one stream fails to function, the other stream will temporarily power the other stream until it is repaired.</a:t>
            </a:r>
          </a:p>
          <a:p>
            <a:r>
              <a:rPr lang="en-US" sz="2000" dirty="0">
                <a:latin typeface="Times New Roman" panose="02020603050405020304" pitchFamily="18" charset="0"/>
                <a:cs typeface="Times New Roman" panose="02020603050405020304" pitchFamily="18" charset="0"/>
              </a:rPr>
              <a:t>The third part of the MSG is the consumption zone. Electricity is transmitted via overhead copper cables to the village zone. Electricity is distributed via the means of a pay-as-you-go tariff card and pre-installed smart meters at homes or designated areas</a:t>
            </a:r>
            <a:r>
              <a:rPr lang="en-US"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graphicFrame>
        <p:nvGraphicFramePr>
          <p:cNvPr id="11" name="Πίνακας 10"/>
          <p:cNvGraphicFramePr>
            <a:graphicFrameLocks noGrp="1"/>
          </p:cNvGraphicFramePr>
          <p:nvPr>
            <p:extLst>
              <p:ext uri="{D42A27DB-BD31-4B8C-83A1-F6EECF244321}">
                <p14:modId xmlns:p14="http://schemas.microsoft.com/office/powerpoint/2010/main" val="4096682166"/>
              </p:ext>
            </p:extLst>
          </p:nvPr>
        </p:nvGraphicFramePr>
        <p:xfrm>
          <a:off x="12952552" y="33686553"/>
          <a:ext cx="8416059" cy="9117210"/>
        </p:xfrm>
        <a:graphic>
          <a:graphicData uri="http://schemas.openxmlformats.org/drawingml/2006/table">
            <a:tbl>
              <a:tblPr>
                <a:tableStyleId>{638B1855-1B75-4FBE-930C-398BA8C253C6}</a:tableStyleId>
              </a:tblPr>
              <a:tblGrid>
                <a:gridCol w="367513"/>
                <a:gridCol w="3234116"/>
                <a:gridCol w="1604810"/>
                <a:gridCol w="1604810"/>
                <a:gridCol w="1604810"/>
              </a:tblGrid>
              <a:tr h="515731">
                <a:tc>
                  <a:txBody>
                    <a:bodyPr/>
                    <a:lstStyle/>
                    <a:p>
                      <a:pPr algn="ctr"/>
                      <a:r>
                        <a:rPr lang="en-US" sz="2000" dirty="0">
                          <a:effectLst/>
                          <a:latin typeface="Times New Roman" panose="02020603050405020304" pitchFamily="18" charset="0"/>
                          <a:cs typeface="Times New Roman" panose="02020603050405020304" pitchFamily="18" charset="0"/>
                        </a:rPr>
                        <a:t>#</a:t>
                      </a:r>
                    </a:p>
                  </a:txBody>
                  <a:tcPr marL="25742" marR="25742" marT="15445" marB="1544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a:effectLst/>
                          <a:latin typeface="Times New Roman" panose="02020603050405020304" pitchFamily="18" charset="0"/>
                          <a:cs typeface="Times New Roman" panose="02020603050405020304" pitchFamily="18" charset="0"/>
                        </a:rPr>
                        <a:t>DESCRIPTION</a:t>
                      </a:r>
                    </a:p>
                  </a:txBody>
                  <a:tcPr marL="25742" marR="25742" marT="15445" marB="154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a:effectLst/>
                          <a:latin typeface="Times New Roman" panose="02020603050405020304" pitchFamily="18" charset="0"/>
                          <a:cs typeface="Times New Roman" panose="02020603050405020304" pitchFamily="18" charset="0"/>
                        </a:rPr>
                        <a:t>COST PER UNIT/ U$D</a:t>
                      </a:r>
                    </a:p>
                  </a:txBody>
                  <a:tcPr marL="25742" marR="25742" marT="15445" marB="154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a:effectLst/>
                          <a:latin typeface="Times New Roman" panose="02020603050405020304" pitchFamily="18" charset="0"/>
                          <a:cs typeface="Times New Roman" panose="02020603050405020304" pitchFamily="18" charset="0"/>
                        </a:rPr>
                        <a:t>NUMBER OF UNITS</a:t>
                      </a:r>
                    </a:p>
                  </a:txBody>
                  <a:tcPr marL="25742" marR="25742" marT="15445" marB="154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a:effectLst/>
                          <a:latin typeface="Times New Roman" panose="02020603050405020304" pitchFamily="18" charset="0"/>
                          <a:cs typeface="Times New Roman" panose="02020603050405020304" pitchFamily="18" charset="0"/>
                        </a:rPr>
                        <a:t>TOTAL COST/ U$D</a:t>
                      </a:r>
                    </a:p>
                  </a:txBody>
                  <a:tcPr marL="25742" marR="25742" marT="15445" marB="15445">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006590">
                <a:tc>
                  <a:txBody>
                    <a:bodyPr/>
                    <a:lstStyle/>
                    <a:p>
                      <a:pPr algn="ctr"/>
                      <a:r>
                        <a:rPr lang="en-US" sz="2000">
                          <a:effectLst/>
                          <a:latin typeface="Times New Roman" panose="02020603050405020304" pitchFamily="18" charset="0"/>
                          <a:cs typeface="Times New Roman" panose="02020603050405020304" pitchFamily="18" charset="0"/>
                        </a:rPr>
                        <a:t>1.</a:t>
                      </a:r>
                    </a:p>
                  </a:txBody>
                  <a:tcPr marL="25742" marR="25742" marT="15445" marB="1544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dirty="0">
                          <a:effectLst/>
                          <a:latin typeface="Times New Roman" panose="02020603050405020304" pitchFamily="18" charset="0"/>
                          <a:cs typeface="Times New Roman" panose="02020603050405020304" pitchFamily="18" charset="0"/>
                        </a:rPr>
                        <a:t>Solar Panels </a:t>
                      </a:r>
                      <a:r>
                        <a:rPr lang="en-US" sz="2000" baseline="30000" dirty="0" smtClean="0">
                          <a:effectLst/>
                          <a:latin typeface="Times New Roman" panose="02020603050405020304" pitchFamily="18" charset="0"/>
                          <a:cs typeface="Times New Roman" panose="02020603050405020304" pitchFamily="18" charset="0"/>
                        </a:rPr>
                        <a:t>[25]</a:t>
                      </a:r>
                      <a:endParaRPr lang="en-US" sz="2000" dirty="0">
                        <a:effectLst/>
                        <a:latin typeface="Times New Roman" panose="02020603050405020304" pitchFamily="18" charset="0"/>
                        <a:cs typeface="Times New Roman" panose="02020603050405020304" pitchFamily="18" charset="0"/>
                      </a:endParaRPr>
                    </a:p>
                    <a:p>
                      <a:r>
                        <a:rPr lang="en-US" sz="2000" dirty="0">
                          <a:effectLst/>
                          <a:latin typeface="Times New Roman" panose="02020603050405020304" pitchFamily="18" charset="0"/>
                          <a:cs typeface="Times New Roman" panose="02020603050405020304" pitchFamily="18" charset="0"/>
                        </a:rPr>
                        <a:t>SW 270 Silver Mono Protect (1.67m x 1.01m; Area 900m</a:t>
                      </a:r>
                      <a:r>
                        <a:rPr lang="en-US" sz="2000" baseline="30000" dirty="0">
                          <a:effectLst/>
                          <a:latin typeface="Times New Roman" panose="02020603050405020304" pitchFamily="18" charset="0"/>
                          <a:cs typeface="Times New Roman" panose="02020603050405020304" pitchFamily="18" charset="0"/>
                        </a:rPr>
                        <a:t>2</a:t>
                      </a:r>
                      <a:r>
                        <a:rPr lang="en-US" sz="2000" dirty="0">
                          <a:effectLst/>
                          <a:latin typeface="Times New Roman" panose="02020603050405020304" pitchFamily="18" charset="0"/>
                          <a:cs typeface="Times New Roman" panose="02020603050405020304" pitchFamily="18" charset="0"/>
                        </a:rPr>
                        <a:t> )</a:t>
                      </a:r>
                    </a:p>
                    <a:p>
                      <a:r>
                        <a:rPr lang="en-US" sz="2000" dirty="0">
                          <a:effectLst/>
                          <a:latin typeface="Times New Roman" panose="02020603050405020304" pitchFamily="18" charset="0"/>
                          <a:cs typeface="Times New Roman" panose="02020603050405020304" pitchFamily="18" charset="0"/>
                        </a:rPr>
                        <a:t> </a:t>
                      </a:r>
                    </a:p>
                  </a:txBody>
                  <a:tcPr marL="25742" marR="25742" marT="15445" marB="154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a:effectLst/>
                          <a:latin typeface="Times New Roman" panose="02020603050405020304" pitchFamily="18" charset="0"/>
                          <a:cs typeface="Times New Roman" panose="02020603050405020304" pitchFamily="18" charset="0"/>
                        </a:rPr>
                        <a:t>418.00</a:t>
                      </a:r>
                    </a:p>
                  </a:txBody>
                  <a:tcPr marL="25742" marR="25742" marT="15445" marB="154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a:effectLst/>
                          <a:latin typeface="Times New Roman" panose="02020603050405020304" pitchFamily="18" charset="0"/>
                          <a:cs typeface="Times New Roman" panose="02020603050405020304" pitchFamily="18" charset="0"/>
                        </a:rPr>
                        <a:t>534</a:t>
                      </a:r>
                    </a:p>
                  </a:txBody>
                  <a:tcPr marL="25742" marR="25742" marT="15445" marB="154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a:effectLst/>
                          <a:latin typeface="Times New Roman" panose="02020603050405020304" pitchFamily="18" charset="0"/>
                          <a:cs typeface="Times New Roman" panose="02020603050405020304" pitchFamily="18" charset="0"/>
                        </a:rPr>
                        <a:t>223,212.00</a:t>
                      </a:r>
                    </a:p>
                    <a:p>
                      <a:pPr algn="ctr"/>
                      <a:r>
                        <a:rPr lang="en-US" sz="2000" dirty="0">
                          <a:effectLst/>
                          <a:latin typeface="Times New Roman" panose="02020603050405020304" pitchFamily="18" charset="0"/>
                          <a:cs typeface="Times New Roman" panose="02020603050405020304" pitchFamily="18" charset="0"/>
                        </a:rPr>
                        <a:t>(~250,000.00)</a:t>
                      </a:r>
                    </a:p>
                  </a:txBody>
                  <a:tcPr marL="25742" marR="25742" marT="15445" marB="15445">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761161">
                <a:tc>
                  <a:txBody>
                    <a:bodyPr/>
                    <a:lstStyle/>
                    <a:p>
                      <a:pPr algn="ctr"/>
                      <a:r>
                        <a:rPr lang="en-US" sz="2000">
                          <a:effectLst/>
                          <a:latin typeface="Times New Roman" panose="02020603050405020304" pitchFamily="18" charset="0"/>
                          <a:cs typeface="Times New Roman" panose="02020603050405020304" pitchFamily="18" charset="0"/>
                        </a:rPr>
                        <a:t>2.</a:t>
                      </a:r>
                    </a:p>
                  </a:txBody>
                  <a:tcPr marL="25742" marR="25742" marT="15445" marB="1544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dirty="0">
                          <a:effectLst/>
                          <a:latin typeface="Times New Roman" panose="02020603050405020304" pitchFamily="18" charset="0"/>
                          <a:cs typeface="Times New Roman" panose="02020603050405020304" pitchFamily="18" charset="0"/>
                        </a:rPr>
                        <a:t>Batteries </a:t>
                      </a:r>
                      <a:r>
                        <a:rPr lang="en-US" sz="2000" baseline="30000" dirty="0" smtClean="0">
                          <a:effectLst/>
                          <a:latin typeface="Times New Roman" panose="02020603050405020304" pitchFamily="18" charset="0"/>
                          <a:cs typeface="Times New Roman" panose="02020603050405020304" pitchFamily="18" charset="0"/>
                        </a:rPr>
                        <a:t>[26]</a:t>
                      </a:r>
                      <a:endParaRPr lang="en-US" sz="2000" dirty="0">
                        <a:effectLst/>
                        <a:latin typeface="Times New Roman" panose="02020603050405020304" pitchFamily="18" charset="0"/>
                        <a:cs typeface="Times New Roman" panose="02020603050405020304" pitchFamily="18" charset="0"/>
                      </a:endParaRPr>
                    </a:p>
                    <a:p>
                      <a:r>
                        <a:rPr lang="en-US" sz="2000" dirty="0">
                          <a:effectLst/>
                          <a:latin typeface="Times New Roman" panose="02020603050405020304" pitchFamily="18" charset="0"/>
                          <a:cs typeface="Times New Roman" panose="02020603050405020304" pitchFamily="18" charset="0"/>
                        </a:rPr>
                        <a:t>Exide OPzS Solar 3850Ah</a:t>
                      </a:r>
                    </a:p>
                    <a:p>
                      <a:r>
                        <a:rPr lang="en-US" sz="2000" dirty="0">
                          <a:effectLst/>
                          <a:latin typeface="Times New Roman" panose="02020603050405020304" pitchFamily="18" charset="0"/>
                          <a:cs typeface="Times New Roman" panose="02020603050405020304" pitchFamily="18" charset="0"/>
                        </a:rPr>
                        <a:t> </a:t>
                      </a:r>
                    </a:p>
                  </a:txBody>
                  <a:tcPr marL="25742" marR="25742" marT="15445" marB="154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a:effectLst/>
                          <a:latin typeface="Times New Roman" panose="02020603050405020304" pitchFamily="18" charset="0"/>
                          <a:cs typeface="Times New Roman" panose="02020603050405020304" pitchFamily="18" charset="0"/>
                        </a:rPr>
                        <a:t>4,402.69</a:t>
                      </a:r>
                    </a:p>
                  </a:txBody>
                  <a:tcPr marL="25742" marR="25742" marT="15445" marB="154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a:effectLst/>
                          <a:latin typeface="Times New Roman" panose="02020603050405020304" pitchFamily="18" charset="0"/>
                          <a:cs typeface="Times New Roman" panose="02020603050405020304" pitchFamily="18" charset="0"/>
                        </a:rPr>
                        <a:t>2</a:t>
                      </a:r>
                    </a:p>
                  </a:txBody>
                  <a:tcPr marL="25742" marR="25742" marT="15445" marB="154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a:effectLst/>
                          <a:latin typeface="Times New Roman" panose="02020603050405020304" pitchFamily="18" charset="0"/>
                          <a:cs typeface="Times New Roman" panose="02020603050405020304" pitchFamily="18" charset="0"/>
                        </a:rPr>
                        <a:t>8805.38</a:t>
                      </a:r>
                    </a:p>
                    <a:p>
                      <a:pPr algn="ctr"/>
                      <a:r>
                        <a:rPr lang="en-US" sz="2000" dirty="0">
                          <a:effectLst/>
                          <a:latin typeface="Times New Roman" panose="02020603050405020304" pitchFamily="18" charset="0"/>
                          <a:cs typeface="Times New Roman" panose="02020603050405020304" pitchFamily="18" charset="0"/>
                        </a:rPr>
                        <a:t>(~ 10,000.00)</a:t>
                      </a:r>
                    </a:p>
                  </a:txBody>
                  <a:tcPr marL="25742" marR="25742" marT="15445" marB="15445">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252019">
                <a:tc>
                  <a:txBody>
                    <a:bodyPr/>
                    <a:lstStyle/>
                    <a:p>
                      <a:pPr algn="ctr"/>
                      <a:r>
                        <a:rPr lang="en-US" sz="2000">
                          <a:effectLst/>
                          <a:latin typeface="Times New Roman" panose="02020603050405020304" pitchFamily="18" charset="0"/>
                          <a:cs typeface="Times New Roman" panose="02020603050405020304" pitchFamily="18" charset="0"/>
                        </a:rPr>
                        <a:t>3.</a:t>
                      </a:r>
                    </a:p>
                  </a:txBody>
                  <a:tcPr marL="25742" marR="25742" marT="15445" marB="1544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dirty="0">
                          <a:effectLst/>
                          <a:latin typeface="Times New Roman" panose="02020603050405020304" pitchFamily="18" charset="0"/>
                          <a:cs typeface="Times New Roman" panose="02020603050405020304" pitchFamily="18" charset="0"/>
                        </a:rPr>
                        <a:t>Inverters </a:t>
                      </a:r>
                      <a:r>
                        <a:rPr lang="en-US" sz="2000" baseline="30000" dirty="0" smtClean="0">
                          <a:effectLst/>
                          <a:latin typeface="Times New Roman" panose="02020603050405020304" pitchFamily="18" charset="0"/>
                          <a:cs typeface="Times New Roman" panose="02020603050405020304" pitchFamily="18" charset="0"/>
                        </a:rPr>
                        <a:t>[27]</a:t>
                      </a:r>
                      <a:endParaRPr lang="en-US" sz="2000" dirty="0">
                        <a:effectLst/>
                        <a:latin typeface="Times New Roman" panose="02020603050405020304" pitchFamily="18" charset="0"/>
                        <a:cs typeface="Times New Roman" panose="02020603050405020304" pitchFamily="18" charset="0"/>
                      </a:endParaRPr>
                    </a:p>
                    <a:p>
                      <a:r>
                        <a:rPr lang="en-US" sz="2000" dirty="0">
                          <a:effectLst/>
                          <a:latin typeface="Times New Roman" panose="02020603050405020304" pitchFamily="18" charset="0"/>
                          <a:cs typeface="Times New Roman" panose="02020603050405020304" pitchFamily="18" charset="0"/>
                        </a:rPr>
                        <a:t>SatCon PowerGate Plus PVS-30, 30kW 208 VAC, Grid-Tie Inverter/Transformer</a:t>
                      </a:r>
                    </a:p>
                    <a:p>
                      <a:r>
                        <a:rPr lang="en-US" sz="2000" dirty="0">
                          <a:effectLst/>
                          <a:latin typeface="Times New Roman" panose="02020603050405020304" pitchFamily="18" charset="0"/>
                          <a:cs typeface="Times New Roman" panose="02020603050405020304" pitchFamily="18" charset="0"/>
                        </a:rPr>
                        <a:t> </a:t>
                      </a:r>
                    </a:p>
                  </a:txBody>
                  <a:tcPr marL="25742" marR="25742" marT="15445" marB="154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a:effectLst/>
                          <a:latin typeface="Times New Roman" panose="02020603050405020304" pitchFamily="18" charset="0"/>
                          <a:cs typeface="Times New Roman" panose="02020603050405020304" pitchFamily="18" charset="0"/>
                        </a:rPr>
                        <a:t>25,318.20</a:t>
                      </a:r>
                    </a:p>
                  </a:txBody>
                  <a:tcPr marL="25742" marR="25742" marT="15445" marB="154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a:effectLst/>
                          <a:latin typeface="Times New Roman" panose="02020603050405020304" pitchFamily="18" charset="0"/>
                          <a:cs typeface="Times New Roman" panose="02020603050405020304" pitchFamily="18" charset="0"/>
                        </a:rPr>
                        <a:t>3</a:t>
                      </a:r>
                    </a:p>
                  </a:txBody>
                  <a:tcPr marL="25742" marR="25742" marT="15445" marB="154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a:effectLst/>
                          <a:latin typeface="Times New Roman" panose="02020603050405020304" pitchFamily="18" charset="0"/>
                          <a:cs typeface="Times New Roman" panose="02020603050405020304" pitchFamily="18" charset="0"/>
                        </a:rPr>
                        <a:t>75,954.60</a:t>
                      </a:r>
                    </a:p>
                    <a:p>
                      <a:pPr algn="ctr"/>
                      <a:r>
                        <a:rPr lang="en-US" sz="2000" dirty="0">
                          <a:effectLst/>
                          <a:latin typeface="Times New Roman" panose="02020603050405020304" pitchFamily="18" charset="0"/>
                          <a:cs typeface="Times New Roman" panose="02020603050405020304" pitchFamily="18" charset="0"/>
                        </a:rPr>
                        <a:t>(~ 80,000.00)</a:t>
                      </a:r>
                    </a:p>
                  </a:txBody>
                  <a:tcPr marL="25742" marR="25742" marT="15445" marB="15445">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006590">
                <a:tc>
                  <a:txBody>
                    <a:bodyPr/>
                    <a:lstStyle/>
                    <a:p>
                      <a:pPr algn="ctr"/>
                      <a:r>
                        <a:rPr lang="en-US" sz="2000">
                          <a:effectLst/>
                          <a:latin typeface="Times New Roman" panose="02020603050405020304" pitchFamily="18" charset="0"/>
                          <a:cs typeface="Times New Roman" panose="02020603050405020304" pitchFamily="18" charset="0"/>
                        </a:rPr>
                        <a:t>4.</a:t>
                      </a:r>
                    </a:p>
                  </a:txBody>
                  <a:tcPr marL="25742" marR="25742" marT="15445" marB="1544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dirty="0">
                          <a:effectLst/>
                          <a:latin typeface="Times New Roman" panose="02020603050405020304" pitchFamily="18" charset="0"/>
                          <a:cs typeface="Times New Roman" panose="02020603050405020304" pitchFamily="18" charset="0"/>
                        </a:rPr>
                        <a:t>Cables </a:t>
                      </a:r>
                      <a:r>
                        <a:rPr lang="en-US" sz="2000" baseline="30000" dirty="0" smtClean="0">
                          <a:effectLst/>
                          <a:latin typeface="Times New Roman" panose="02020603050405020304" pitchFamily="18" charset="0"/>
                          <a:cs typeface="Times New Roman" panose="02020603050405020304" pitchFamily="18" charset="0"/>
                        </a:rPr>
                        <a:t>[28]</a:t>
                      </a:r>
                      <a:endParaRPr lang="en-US" sz="2000" dirty="0">
                        <a:effectLst/>
                        <a:latin typeface="Times New Roman" panose="02020603050405020304" pitchFamily="18" charset="0"/>
                        <a:cs typeface="Times New Roman" panose="02020603050405020304" pitchFamily="18" charset="0"/>
                      </a:endParaRPr>
                    </a:p>
                    <a:p>
                      <a:r>
                        <a:rPr lang="en-US" sz="2000" dirty="0">
                          <a:effectLst/>
                          <a:latin typeface="Times New Roman" panose="02020603050405020304" pitchFamily="18" charset="0"/>
                          <a:cs typeface="Times New Roman" panose="02020603050405020304" pitchFamily="18" charset="0"/>
                        </a:rPr>
                        <a:t>MC4 10 AWG 100’ Cable Extension (3.75km in total)</a:t>
                      </a:r>
                    </a:p>
                    <a:p>
                      <a:r>
                        <a:rPr lang="en-US" sz="2000" dirty="0">
                          <a:effectLst/>
                          <a:latin typeface="Times New Roman" panose="02020603050405020304" pitchFamily="18" charset="0"/>
                          <a:cs typeface="Times New Roman" panose="02020603050405020304" pitchFamily="18" charset="0"/>
                        </a:rPr>
                        <a:t> </a:t>
                      </a:r>
                    </a:p>
                  </a:txBody>
                  <a:tcPr marL="25742" marR="25742" marT="15445" marB="154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a:effectLst/>
                          <a:latin typeface="Times New Roman" panose="02020603050405020304" pitchFamily="18" charset="0"/>
                          <a:cs typeface="Times New Roman" panose="02020603050405020304" pitchFamily="18" charset="0"/>
                        </a:rPr>
                        <a:t>80.00</a:t>
                      </a:r>
                    </a:p>
                  </a:txBody>
                  <a:tcPr marL="25742" marR="25742" marT="15445" marB="154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a:effectLst/>
                          <a:latin typeface="Times New Roman" panose="02020603050405020304" pitchFamily="18" charset="0"/>
                          <a:cs typeface="Times New Roman" panose="02020603050405020304" pitchFamily="18" charset="0"/>
                        </a:rPr>
                        <a:t>125</a:t>
                      </a:r>
                    </a:p>
                  </a:txBody>
                  <a:tcPr marL="25742" marR="25742" marT="15445" marB="154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a:effectLst/>
                          <a:latin typeface="Times New Roman" panose="02020603050405020304" pitchFamily="18" charset="0"/>
                          <a:cs typeface="Times New Roman" panose="02020603050405020304" pitchFamily="18" charset="0"/>
                        </a:rPr>
                        <a:t>10,000.00</a:t>
                      </a:r>
                    </a:p>
                  </a:txBody>
                  <a:tcPr marL="25742" marR="25742" marT="15445" marB="15445">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0">
                <a:tc>
                  <a:txBody>
                    <a:bodyPr/>
                    <a:lstStyle/>
                    <a:p>
                      <a:pPr algn="ctr"/>
                      <a:r>
                        <a:rPr lang="en-US" sz="2000">
                          <a:effectLst/>
                          <a:latin typeface="Times New Roman" panose="02020603050405020304" pitchFamily="18" charset="0"/>
                          <a:cs typeface="Times New Roman" panose="02020603050405020304" pitchFamily="18" charset="0"/>
                        </a:rPr>
                        <a:t>5.</a:t>
                      </a:r>
                    </a:p>
                  </a:txBody>
                  <a:tcPr marL="25742" marR="25742" marT="15445" marB="1544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a:effectLst/>
                          <a:latin typeface="Times New Roman" panose="02020603050405020304" pitchFamily="18" charset="0"/>
                          <a:cs typeface="Times New Roman" panose="02020603050405020304" pitchFamily="18" charset="0"/>
                        </a:rPr>
                        <a:t>Salaries and Consultation Charges</a:t>
                      </a:r>
                    </a:p>
                  </a:txBody>
                  <a:tcPr marL="25742" marR="25742" marT="15445" marB="154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a:effectLst/>
                          <a:latin typeface="Times New Roman" panose="02020603050405020304" pitchFamily="18" charset="0"/>
                          <a:cs typeface="Times New Roman" panose="02020603050405020304" pitchFamily="18" charset="0"/>
                        </a:rPr>
                        <a:t> </a:t>
                      </a:r>
                    </a:p>
                  </a:txBody>
                  <a:tcPr marL="25742" marR="25742" marT="15445" marB="154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a:effectLst/>
                          <a:latin typeface="Times New Roman" panose="02020603050405020304" pitchFamily="18" charset="0"/>
                          <a:cs typeface="Times New Roman" panose="02020603050405020304" pitchFamily="18" charset="0"/>
                        </a:rPr>
                        <a:t> </a:t>
                      </a:r>
                    </a:p>
                  </a:txBody>
                  <a:tcPr marL="25742" marR="25742" marT="15445" marB="154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a:effectLst/>
                          <a:latin typeface="Times New Roman" panose="02020603050405020304" pitchFamily="18" charset="0"/>
                          <a:cs typeface="Times New Roman" panose="02020603050405020304" pitchFamily="18" charset="0"/>
                        </a:rPr>
                        <a:t>300,000*</a:t>
                      </a:r>
                    </a:p>
                    <a:p>
                      <a:pPr algn="ctr"/>
                      <a:r>
                        <a:rPr lang="en-US" sz="2000">
                          <a:effectLst/>
                          <a:latin typeface="Times New Roman" panose="02020603050405020304" pitchFamily="18" charset="0"/>
                          <a:cs typeface="Times New Roman" panose="02020603050405020304" pitchFamily="18" charset="0"/>
                        </a:rPr>
                        <a:t> </a:t>
                      </a:r>
                    </a:p>
                  </a:txBody>
                  <a:tcPr marL="25742" marR="25742" marT="15445" marB="15445">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006590">
                <a:tc>
                  <a:txBody>
                    <a:bodyPr/>
                    <a:lstStyle/>
                    <a:p>
                      <a:pPr algn="ctr"/>
                      <a:r>
                        <a:rPr lang="en-US" sz="2000">
                          <a:effectLst/>
                          <a:latin typeface="Times New Roman" panose="02020603050405020304" pitchFamily="18" charset="0"/>
                          <a:cs typeface="Times New Roman" panose="02020603050405020304" pitchFamily="18" charset="0"/>
                        </a:rPr>
                        <a:t>6.</a:t>
                      </a:r>
                    </a:p>
                  </a:txBody>
                  <a:tcPr marL="25742" marR="25742" marT="15445" marB="1544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dirty="0">
                          <a:effectLst/>
                          <a:latin typeface="Times New Roman" panose="02020603050405020304" pitchFamily="18" charset="0"/>
                          <a:cs typeface="Times New Roman" panose="02020603050405020304" pitchFamily="18" charset="0"/>
                        </a:rPr>
                        <a:t>Delivery Costs and Transportation Charges</a:t>
                      </a:r>
                    </a:p>
                    <a:p>
                      <a:r>
                        <a:rPr lang="en-US" sz="2000" dirty="0">
                          <a:effectLst/>
                          <a:latin typeface="Times New Roman" panose="02020603050405020304" pitchFamily="18" charset="0"/>
                          <a:cs typeface="Times New Roman" panose="02020603050405020304" pitchFamily="18" charset="0"/>
                        </a:rPr>
                        <a:t>to Playa Blanca Region</a:t>
                      </a:r>
                    </a:p>
                    <a:p>
                      <a:r>
                        <a:rPr lang="en-US" sz="2000" dirty="0">
                          <a:effectLst/>
                          <a:latin typeface="Times New Roman" panose="02020603050405020304" pitchFamily="18" charset="0"/>
                          <a:cs typeface="Times New Roman" panose="02020603050405020304" pitchFamily="18" charset="0"/>
                        </a:rPr>
                        <a:t> </a:t>
                      </a:r>
                    </a:p>
                  </a:txBody>
                  <a:tcPr marL="25742" marR="25742" marT="15445" marB="154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a:effectLst/>
                          <a:latin typeface="Times New Roman" panose="02020603050405020304" pitchFamily="18" charset="0"/>
                          <a:cs typeface="Times New Roman" panose="02020603050405020304" pitchFamily="18" charset="0"/>
                        </a:rPr>
                        <a:t> </a:t>
                      </a:r>
                    </a:p>
                  </a:txBody>
                  <a:tcPr marL="25742" marR="25742" marT="15445" marB="154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a:effectLst/>
                          <a:latin typeface="Times New Roman" panose="02020603050405020304" pitchFamily="18" charset="0"/>
                          <a:cs typeface="Times New Roman" panose="02020603050405020304" pitchFamily="18" charset="0"/>
                        </a:rPr>
                        <a:t> </a:t>
                      </a:r>
                    </a:p>
                  </a:txBody>
                  <a:tcPr marL="25742" marR="25742" marT="15445" marB="154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a:effectLst/>
                          <a:latin typeface="Times New Roman" panose="02020603050405020304" pitchFamily="18" charset="0"/>
                          <a:cs typeface="Times New Roman" panose="02020603050405020304" pitchFamily="18" charset="0"/>
                        </a:rPr>
                        <a:t>100,000*</a:t>
                      </a:r>
                    </a:p>
                  </a:txBody>
                  <a:tcPr marL="25742" marR="25742" marT="15445" marB="15445">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15731">
                <a:tc>
                  <a:txBody>
                    <a:bodyPr/>
                    <a:lstStyle/>
                    <a:p>
                      <a:pPr algn="ctr"/>
                      <a:r>
                        <a:rPr lang="en-US" sz="2000">
                          <a:effectLst/>
                          <a:latin typeface="Times New Roman" panose="02020603050405020304" pitchFamily="18" charset="0"/>
                          <a:cs typeface="Times New Roman" panose="02020603050405020304" pitchFamily="18" charset="0"/>
                        </a:rPr>
                        <a:t>7.</a:t>
                      </a:r>
                    </a:p>
                  </a:txBody>
                  <a:tcPr marL="25742" marR="25742" marT="15445" marB="1544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a:effectLst/>
                          <a:latin typeface="Times New Roman" panose="02020603050405020304" pitchFamily="18" charset="0"/>
                          <a:cs typeface="Times New Roman" panose="02020603050405020304" pitchFamily="18" charset="0"/>
                        </a:rPr>
                        <a:t>Miscellaneous Costs (Emergencies etc.)</a:t>
                      </a:r>
                    </a:p>
                  </a:txBody>
                  <a:tcPr marL="25742" marR="25742" marT="15445" marB="154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a:effectLst/>
                          <a:latin typeface="Times New Roman" panose="02020603050405020304" pitchFamily="18" charset="0"/>
                          <a:cs typeface="Times New Roman" panose="02020603050405020304" pitchFamily="18" charset="0"/>
                        </a:rPr>
                        <a:t> </a:t>
                      </a:r>
                    </a:p>
                  </a:txBody>
                  <a:tcPr marL="25742" marR="25742" marT="15445" marB="154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a:effectLst/>
                          <a:latin typeface="Times New Roman" panose="02020603050405020304" pitchFamily="18" charset="0"/>
                          <a:cs typeface="Times New Roman" panose="02020603050405020304" pitchFamily="18" charset="0"/>
                        </a:rPr>
                        <a:t> </a:t>
                      </a:r>
                    </a:p>
                  </a:txBody>
                  <a:tcPr marL="25742" marR="25742" marT="15445" marB="154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a:effectLst/>
                          <a:latin typeface="Times New Roman" panose="02020603050405020304" pitchFamily="18" charset="0"/>
                          <a:cs typeface="Times New Roman" panose="02020603050405020304" pitchFamily="18" charset="0"/>
                        </a:rPr>
                        <a:t>200,000**</a:t>
                      </a:r>
                    </a:p>
                    <a:p>
                      <a:pPr algn="ctr"/>
                      <a:r>
                        <a:rPr lang="en-US" sz="2000">
                          <a:effectLst/>
                          <a:latin typeface="Times New Roman" panose="02020603050405020304" pitchFamily="18" charset="0"/>
                          <a:cs typeface="Times New Roman" panose="02020603050405020304" pitchFamily="18" charset="0"/>
                        </a:rPr>
                        <a:t> </a:t>
                      </a:r>
                    </a:p>
                  </a:txBody>
                  <a:tcPr marL="25742" marR="25742" marT="15445" marB="15445">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761161">
                <a:tc>
                  <a:txBody>
                    <a:bodyPr/>
                    <a:lstStyle/>
                    <a:p>
                      <a:pPr algn="ctr"/>
                      <a:r>
                        <a:rPr lang="en-US" sz="2000">
                          <a:effectLst/>
                          <a:latin typeface="Times New Roman" panose="02020603050405020304" pitchFamily="18" charset="0"/>
                          <a:cs typeface="Times New Roman" panose="02020603050405020304" pitchFamily="18" charset="0"/>
                        </a:rPr>
                        <a:t> </a:t>
                      </a:r>
                    </a:p>
                    <a:p>
                      <a:pPr algn="ctr"/>
                      <a:r>
                        <a:rPr lang="en-US" sz="2000">
                          <a:effectLst/>
                          <a:latin typeface="Times New Roman" panose="02020603050405020304" pitchFamily="18" charset="0"/>
                          <a:cs typeface="Times New Roman" panose="02020603050405020304" pitchFamily="18" charset="0"/>
                        </a:rPr>
                        <a:t> </a:t>
                      </a:r>
                    </a:p>
                  </a:txBody>
                  <a:tcPr marL="25742" marR="25742" marT="15445" marB="1544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dirty="0">
                          <a:effectLst/>
                          <a:latin typeface="Times New Roman" panose="02020603050405020304" pitchFamily="18" charset="0"/>
                          <a:cs typeface="Times New Roman" panose="02020603050405020304" pitchFamily="18" charset="0"/>
                        </a:rPr>
                        <a:t> </a:t>
                      </a:r>
                    </a:p>
                    <a:p>
                      <a:r>
                        <a:rPr lang="en-US" sz="2000" dirty="0">
                          <a:effectLst/>
                          <a:latin typeface="Times New Roman" panose="02020603050405020304" pitchFamily="18" charset="0"/>
                          <a:cs typeface="Times New Roman" panose="02020603050405020304" pitchFamily="18" charset="0"/>
                        </a:rPr>
                        <a:t>GRAND TOTAL :</a:t>
                      </a:r>
                    </a:p>
                    <a:p>
                      <a:r>
                        <a:rPr lang="en-US" sz="2000" dirty="0">
                          <a:effectLst/>
                          <a:latin typeface="Times New Roman" panose="02020603050405020304" pitchFamily="18" charset="0"/>
                          <a:cs typeface="Times New Roman" panose="02020603050405020304" pitchFamily="18" charset="0"/>
                        </a:rPr>
                        <a:t> </a:t>
                      </a:r>
                    </a:p>
                  </a:txBody>
                  <a:tcPr marL="25742" marR="25742" marT="15445" marB="154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a:effectLst/>
                          <a:latin typeface="Times New Roman" panose="02020603050405020304" pitchFamily="18" charset="0"/>
                          <a:cs typeface="Times New Roman" panose="02020603050405020304" pitchFamily="18" charset="0"/>
                        </a:rPr>
                        <a:t> </a:t>
                      </a:r>
                    </a:p>
                  </a:txBody>
                  <a:tcPr marL="25742" marR="25742" marT="15445" marB="154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a:effectLst/>
                          <a:latin typeface="Times New Roman" panose="02020603050405020304" pitchFamily="18" charset="0"/>
                          <a:cs typeface="Times New Roman" panose="02020603050405020304" pitchFamily="18" charset="0"/>
                        </a:rPr>
                        <a:t> </a:t>
                      </a:r>
                    </a:p>
                  </a:txBody>
                  <a:tcPr marL="25742" marR="25742" marT="15445" marB="154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a:effectLst/>
                          <a:latin typeface="Times New Roman" panose="02020603050405020304" pitchFamily="18" charset="0"/>
                          <a:cs typeface="Times New Roman" panose="02020603050405020304" pitchFamily="18" charset="0"/>
                        </a:rPr>
                        <a:t> </a:t>
                      </a:r>
                    </a:p>
                    <a:p>
                      <a:pPr algn="ctr"/>
                      <a:r>
                        <a:rPr lang="en-US" sz="2000" dirty="0">
                          <a:effectLst/>
                          <a:latin typeface="Times New Roman" panose="02020603050405020304" pitchFamily="18" charset="0"/>
                          <a:cs typeface="Times New Roman" panose="02020603050405020304" pitchFamily="18" charset="0"/>
                        </a:rPr>
                        <a:t>950,000.00</a:t>
                      </a:r>
                    </a:p>
                    <a:p>
                      <a:r>
                        <a:rPr lang="en-US" sz="2000" dirty="0">
                          <a:effectLst/>
                          <a:latin typeface="Times New Roman" panose="02020603050405020304" pitchFamily="18" charset="0"/>
                          <a:cs typeface="Times New Roman" panose="02020603050405020304" pitchFamily="18" charset="0"/>
                        </a:rPr>
                        <a:t> </a:t>
                      </a:r>
                    </a:p>
                  </a:txBody>
                  <a:tcPr marL="25742" marR="25742" marT="15445" marB="15445">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grpSp>
        <p:nvGrpSpPr>
          <p:cNvPr id="105" name="Ομάδα 104"/>
          <p:cNvGrpSpPr/>
          <p:nvPr/>
        </p:nvGrpSpPr>
        <p:grpSpPr>
          <a:xfrm>
            <a:off x="6138863" y="17180478"/>
            <a:ext cx="5968956" cy="7139069"/>
            <a:chOff x="-15237020" y="25961625"/>
            <a:chExt cx="5968956" cy="7139069"/>
          </a:xfrm>
        </p:grpSpPr>
        <p:sp>
          <p:nvSpPr>
            <p:cNvPr id="1081" name="TextBox 1080"/>
            <p:cNvSpPr txBox="1"/>
            <p:nvPr/>
          </p:nvSpPr>
          <p:spPr>
            <a:xfrm>
              <a:off x="-15237019" y="25961625"/>
              <a:ext cx="5968955" cy="5324535"/>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sz="2000" b="1" u="sng" dirty="0">
                  <a:latin typeface="Times New Roman" panose="02020603050405020304" pitchFamily="18" charset="0"/>
                  <a:cs typeface="Times New Roman" panose="02020603050405020304" pitchFamily="18" charset="0"/>
                </a:rPr>
                <a:t>2</a:t>
              </a:r>
              <a:r>
                <a:rPr lang="en-US" sz="2000" b="1" u="sng" dirty="0" smtClean="0">
                  <a:latin typeface="Times New Roman" panose="02020603050405020304" pitchFamily="18" charset="0"/>
                  <a:cs typeface="Times New Roman" panose="02020603050405020304" pitchFamily="18" charset="0"/>
                </a:rPr>
                <a:t>-Pay as you go Solar Power</a:t>
              </a:r>
            </a:p>
            <a:p>
              <a:r>
                <a:rPr lang="en-US" sz="2000" dirty="0" smtClean="0">
                  <a:latin typeface="Times New Roman" panose="02020603050405020304" pitchFamily="18" charset="0"/>
                  <a:cs typeface="Times New Roman" panose="02020603050405020304" pitchFamily="18" charset="0"/>
                </a:rPr>
                <a:t>There </a:t>
              </a:r>
              <a:r>
                <a:rPr lang="en-US" sz="2000" dirty="0">
                  <a:latin typeface="Times New Roman" panose="02020603050405020304" pitchFamily="18" charset="0"/>
                  <a:cs typeface="Times New Roman" panose="02020603050405020304" pitchFamily="18" charset="0"/>
                </a:rPr>
                <a:t>will be 3 solar panels per house </a:t>
              </a:r>
              <a:r>
                <a:rPr lang="en-US" sz="2000" dirty="0" smtClean="0">
                  <a:latin typeface="Times New Roman" panose="02020603050405020304" pitchFamily="18" charset="0"/>
                  <a:cs typeface="Times New Roman" panose="02020603050405020304" pitchFamily="18" charset="0"/>
                </a:rPr>
                <a:t>as one can only produce 200W of energy. </a:t>
              </a:r>
              <a:r>
                <a:rPr lang="en-US" sz="2000" dirty="0" smtClean="0">
                  <a:latin typeface="Times New Roman" panose="02020603050405020304" pitchFamily="18" charset="0"/>
                  <a:cs typeface="Times New Roman" panose="02020603050405020304" pitchFamily="18" charset="0"/>
                </a:rPr>
                <a:t>So:</a:t>
              </a:r>
              <a:endParaRPr lang="en-US" sz="2000" dirty="0" smtClean="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3panels*200W*6hours of sunshine*365days = 1,314kWh/</a:t>
              </a:r>
              <a:r>
                <a:rPr lang="en-US" sz="2000" dirty="0" err="1" smtClean="0">
                  <a:latin typeface="Times New Roman" panose="02020603050405020304" pitchFamily="18" charset="0"/>
                  <a:cs typeface="Times New Roman" panose="02020603050405020304" pitchFamily="18" charset="0"/>
                </a:rPr>
                <a:t>yr</a:t>
              </a:r>
              <a:endParaRPr lang="en-US" sz="2000" dirty="0" smtClean="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150 panels for 50 households will be needed with</a:t>
              </a: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the </a:t>
              </a:r>
              <a:r>
                <a:rPr lang="en-US" sz="2000" dirty="0">
                  <a:latin typeface="Times New Roman" panose="02020603050405020304" pitchFamily="18" charset="0"/>
                  <a:cs typeface="Times New Roman" panose="02020603050405020304" pitchFamily="18" charset="0"/>
                </a:rPr>
                <a:t>average installation cost </a:t>
              </a:r>
              <a:r>
                <a:rPr lang="en-US" sz="2000" dirty="0" smtClean="0">
                  <a:latin typeface="Times New Roman" panose="02020603050405020304" pitchFamily="18" charset="0"/>
                  <a:cs typeface="Times New Roman" panose="02020603050405020304" pitchFamily="18" charset="0"/>
                </a:rPr>
                <a:t>ranging </a:t>
              </a:r>
              <a:r>
                <a:rPr lang="en-US" sz="2000" dirty="0">
                  <a:latin typeface="Times New Roman" panose="02020603050405020304" pitchFamily="18" charset="0"/>
                  <a:cs typeface="Times New Roman" panose="02020603050405020304" pitchFamily="18" charset="0"/>
                </a:rPr>
                <a:t>from $800 to $</a:t>
              </a:r>
              <a:r>
                <a:rPr lang="en-US" sz="2000" dirty="0" smtClean="0">
                  <a:latin typeface="Times New Roman" panose="02020603050405020304" pitchFamily="18" charset="0"/>
                  <a:cs typeface="Times New Roman" panose="02020603050405020304" pitchFamily="18" charset="0"/>
                </a:rPr>
                <a:t>1400</a:t>
              </a:r>
            </a:p>
            <a:p>
              <a:r>
                <a:rPr lang="en-US" sz="2000" dirty="0">
                  <a:latin typeface="Times New Roman" panose="02020603050405020304" pitchFamily="18" charset="0"/>
                  <a:cs typeface="Times New Roman" panose="02020603050405020304" pitchFamily="18" charset="0"/>
                </a:rPr>
                <a:t>The whole system will be easy to use as solar panels will be installed on the roofs of people's houses and a with a few wires will be connected to the whole house. Electricity will be bought from a convenient store in the form of a code which householders will simply need to punch into their meter. Pre-paid meters will be installed in each house which are easy to use and only require a few easy </a:t>
              </a:r>
              <a:r>
                <a:rPr lang="en-US" sz="2000" dirty="0" smtClean="0">
                  <a:latin typeface="Times New Roman" panose="02020603050405020304" pitchFamily="18" charset="0"/>
                  <a:cs typeface="Times New Roman" panose="02020603050405020304" pitchFamily="18" charset="0"/>
                </a:rPr>
                <a:t>instructions.</a:t>
              </a:r>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p:txBody>
        </p:sp>
        <p:pic>
          <p:nvPicPr>
            <p:cNvPr id="1094" name="Picture 70" descr="http://blogs.ei.columbia.edu/wp-content/uploads/2013/05/large_sharedSolar-diagram2-600x337.jp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5237020" y="30759267"/>
              <a:ext cx="5968955" cy="2341427"/>
            </a:xfrm>
            <a:prstGeom prst="rect">
              <a:avLst/>
            </a:prstGeom>
            <a:extLst/>
          </p:spPr>
          <p:style>
            <a:lnRef idx="1">
              <a:schemeClr val="accent1"/>
            </a:lnRef>
            <a:fillRef idx="3">
              <a:schemeClr val="accent1"/>
            </a:fillRef>
            <a:effectRef idx="2">
              <a:schemeClr val="accent1"/>
            </a:effectRef>
            <a:fontRef idx="minor">
              <a:schemeClr val="lt1"/>
            </a:fontRef>
          </p:style>
        </p:pic>
      </p:grpSp>
      <p:sp>
        <p:nvSpPr>
          <p:cNvPr id="17" name="TextBox 16"/>
          <p:cNvSpPr txBox="1"/>
          <p:nvPr/>
        </p:nvSpPr>
        <p:spPr>
          <a:xfrm>
            <a:off x="17237801" y="29633012"/>
            <a:ext cx="9956193" cy="1154932"/>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b="1" i="1" dirty="0" smtClean="0">
                <a:solidFill>
                  <a:schemeClr val="accent6">
                    <a:lumMod val="75000"/>
                  </a:schemeClr>
                </a:solidFill>
                <a:latin typeface="Times New Roman" panose="02020603050405020304" pitchFamily="18" charset="0"/>
                <a:cs typeface="Times New Roman" panose="02020603050405020304" pitchFamily="18" charset="0"/>
              </a:rPr>
              <a:t>FINAL SOLUTION</a:t>
            </a:r>
            <a:endParaRPr lang="en-US" b="1" i="1" dirty="0">
              <a:solidFill>
                <a:schemeClr val="accent6">
                  <a:lumMod val="75000"/>
                </a:schemeClr>
              </a:solidFill>
              <a:latin typeface="Times New Roman" panose="02020603050405020304" pitchFamily="18" charset="0"/>
              <a:cs typeface="Times New Roman" panose="02020603050405020304" pitchFamily="18" charset="0"/>
            </a:endParaRPr>
          </a:p>
        </p:txBody>
      </p:sp>
      <p:grpSp>
        <p:nvGrpSpPr>
          <p:cNvPr id="27" name="Ομάδα 26"/>
          <p:cNvGrpSpPr/>
          <p:nvPr/>
        </p:nvGrpSpPr>
        <p:grpSpPr>
          <a:xfrm>
            <a:off x="18178014" y="9653719"/>
            <a:ext cx="6850147" cy="4594102"/>
            <a:chOff x="22949405" y="3091699"/>
            <a:chExt cx="4388162" cy="5750202"/>
          </a:xfrm>
        </p:grpSpPr>
        <p:sp>
          <p:nvSpPr>
            <p:cNvPr id="1032" name="TextBox 1031"/>
            <p:cNvSpPr txBox="1"/>
            <p:nvPr/>
          </p:nvSpPr>
          <p:spPr>
            <a:xfrm>
              <a:off x="22949405" y="3091699"/>
              <a:ext cx="2991435" cy="575020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000" b="1" u="sng" dirty="0" smtClean="0">
                  <a:latin typeface="Times New Roman" panose="02020603050405020304" pitchFamily="18" charset="0"/>
                  <a:cs typeface="Times New Roman" panose="02020603050405020304" pitchFamily="18" charset="0"/>
                </a:rPr>
                <a:t>Tidal Energy</a:t>
              </a:r>
            </a:p>
            <a:p>
              <a:r>
                <a:rPr lang="en-US" sz="2000" dirty="0" smtClean="0">
                  <a:latin typeface="Times New Roman" panose="02020603050405020304" pitchFamily="18" charset="0"/>
                  <a:cs typeface="Times New Roman" panose="02020603050405020304" pitchFamily="18" charset="0"/>
                </a:rPr>
                <a:t>Water </a:t>
              </a:r>
              <a:r>
                <a:rPr lang="en-US" sz="2000" dirty="0">
                  <a:latin typeface="Times New Roman" panose="02020603050405020304" pitchFamily="18" charset="0"/>
                  <a:cs typeface="Times New Roman" panose="02020603050405020304" pitchFamily="18" charset="0"/>
                </a:rPr>
                <a:t>is 830 times denser than air, which means tidal energy has higher energy density. </a:t>
              </a:r>
              <a:r>
                <a:rPr lang="en-US" sz="2000" dirty="0" smtClean="0">
                  <a:latin typeface="Times New Roman" panose="02020603050405020304" pitchFamily="18" charset="0"/>
                  <a:cs typeface="Times New Roman" panose="02020603050405020304" pitchFamily="18" charset="0"/>
                </a:rPr>
                <a:t>This </a:t>
              </a:r>
              <a:r>
                <a:rPr lang="en-US" sz="2000" dirty="0">
                  <a:latin typeface="Times New Roman" panose="02020603050405020304" pitchFamily="18" charset="0"/>
                  <a:cs typeface="Times New Roman" panose="02020603050405020304" pitchFamily="18" charset="0"/>
                </a:rPr>
                <a:t>character makes tidal easier to be used than others.</a:t>
              </a:r>
              <a:r>
                <a:rPr lang="en-US" sz="2000" dirty="0" smtClean="0">
                  <a:latin typeface="Times New Roman" panose="02020603050405020304" pitchFamily="18" charset="0"/>
                  <a:cs typeface="Times New Roman" panose="02020603050405020304" pitchFamily="18" charset="0"/>
                </a:rPr>
                <a:t/>
              </a:r>
              <a:br>
                <a:rPr lang="en-US" sz="2000" dirty="0" smtClean="0">
                  <a:latin typeface="Times New Roman" panose="02020603050405020304" pitchFamily="18" charset="0"/>
                  <a:cs typeface="Times New Roman" panose="02020603050405020304" pitchFamily="18" charset="0"/>
                </a:rPr>
              </a:br>
              <a:r>
                <a:rPr lang="en-US" sz="2000" dirty="0" smtClean="0">
                  <a:latin typeface="Times New Roman" panose="02020603050405020304" pitchFamily="18" charset="0"/>
                  <a:cs typeface="Times New Roman" panose="02020603050405020304" pitchFamily="18" charset="0"/>
                </a:rPr>
                <a:t>But the </a:t>
              </a:r>
              <a:r>
                <a:rPr lang="en-US" sz="2000" dirty="0">
                  <a:latin typeface="Times New Roman" panose="02020603050405020304" pitchFamily="18" charset="0"/>
                  <a:cs typeface="Times New Roman" panose="02020603050405020304" pitchFamily="18" charset="0"/>
                </a:rPr>
                <a:t>project finance can be the biggest barrier. This cost around 20 billion pounds and the investment is totally depended on investor's confidence. And maintenance of machines is extremely difficult. </a:t>
              </a:r>
              <a:r>
                <a:rPr lang="en-US" sz="2000" dirty="0" smtClean="0">
                  <a:latin typeface="Times New Roman" panose="02020603050405020304" pitchFamily="18" charset="0"/>
                  <a:cs typeface="Times New Roman" panose="02020603050405020304" pitchFamily="18" charset="0"/>
                </a:rPr>
                <a:t/>
              </a:r>
              <a:br>
                <a:rPr lang="en-US" sz="2000" dirty="0" smtClean="0">
                  <a:latin typeface="Times New Roman" panose="02020603050405020304" pitchFamily="18" charset="0"/>
                  <a:cs typeface="Times New Roman" panose="02020603050405020304" pitchFamily="18" charset="0"/>
                </a:rPr>
              </a:br>
              <a:r>
                <a:rPr lang="en-US" sz="2000" dirty="0" smtClean="0">
                  <a:latin typeface="Times New Roman" panose="02020603050405020304" pitchFamily="18" charset="0"/>
                  <a:cs typeface="Times New Roman" panose="02020603050405020304" pitchFamily="18" charset="0"/>
                </a:rPr>
                <a:t>The exhibition </a:t>
              </a:r>
              <a:r>
                <a:rPr lang="en-US" sz="2000" dirty="0">
                  <a:latin typeface="Times New Roman" panose="02020603050405020304" pitchFamily="18" charset="0"/>
                  <a:cs typeface="Times New Roman" panose="02020603050405020304" pitchFamily="18" charset="0"/>
                </a:rPr>
                <a:t>of tidal energy power may cause the loss of bird habitat. T</a:t>
              </a:r>
              <a:r>
                <a:rPr lang="en-US" sz="2000" dirty="0" smtClean="0">
                  <a:latin typeface="Times New Roman" panose="02020603050405020304" pitchFamily="18" charset="0"/>
                  <a:cs typeface="Times New Roman" panose="02020603050405020304" pitchFamily="18" charset="0"/>
                </a:rPr>
                <a:t>his </a:t>
              </a:r>
              <a:r>
                <a:rPr lang="en-US" sz="2000" dirty="0">
                  <a:latin typeface="Times New Roman" panose="02020603050405020304" pitchFamily="18" charset="0"/>
                  <a:cs typeface="Times New Roman" panose="02020603050405020304" pitchFamily="18" charset="0"/>
                </a:rPr>
                <a:t>will also has effect on shipping. This means it is </a:t>
              </a:r>
              <a:r>
                <a:rPr lang="en-US" sz="2000" dirty="0" smtClean="0">
                  <a:latin typeface="Times New Roman" panose="02020603050405020304" pitchFamily="18" charset="0"/>
                  <a:cs typeface="Times New Roman" panose="02020603050405020304" pitchFamily="18" charset="0"/>
                </a:rPr>
                <a:t>unsuitable </a:t>
              </a:r>
              <a:r>
                <a:rPr lang="en-US" sz="2000" dirty="0">
                  <a:latin typeface="Times New Roman" panose="02020603050405020304" pitchFamily="18" charset="0"/>
                  <a:cs typeface="Times New Roman" panose="02020603050405020304" pitchFamily="18" charset="0"/>
                </a:rPr>
                <a:t>for country like Peru, whose main living method is shipping. </a:t>
              </a:r>
              <a:r>
                <a:rPr lang="en-US" sz="2000" dirty="0" smtClean="0">
                  <a:latin typeface="Times New Roman" panose="02020603050405020304" pitchFamily="18" charset="0"/>
                  <a:cs typeface="Times New Roman" panose="02020603050405020304" pitchFamily="18" charset="0"/>
                </a:rPr>
                <a:t/>
              </a:r>
              <a:br>
                <a:rPr lang="en-US" sz="2000" dirty="0" smtClean="0">
                  <a:latin typeface="Times New Roman" panose="02020603050405020304" pitchFamily="18" charset="0"/>
                  <a:cs typeface="Times New Roman" panose="02020603050405020304" pitchFamily="18" charset="0"/>
                </a:rPr>
              </a:br>
              <a:endParaRPr lang="en-US" sz="2000" dirty="0">
                <a:latin typeface="Times New Roman" panose="02020603050405020304" pitchFamily="18" charset="0"/>
                <a:cs typeface="Times New Roman" panose="02020603050405020304" pitchFamily="18" charset="0"/>
              </a:endParaRPr>
            </a:p>
          </p:txBody>
        </p:sp>
        <p:pic>
          <p:nvPicPr>
            <p:cNvPr id="2" name="Picture 2" descr="http://www.bluewater.com/wp-content/uploads/2013/02/2_Bluetec-6-punten-resized.jp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26027822" y="4889373"/>
              <a:ext cx="1309745" cy="1913864"/>
            </a:xfrm>
            <a:prstGeom prst="rect">
              <a:avLst/>
            </a:prstGeom>
            <a:extLst/>
          </p:spPr>
          <p:style>
            <a:lnRef idx="1">
              <a:schemeClr val="accent2"/>
            </a:lnRef>
            <a:fillRef idx="2">
              <a:schemeClr val="accent2"/>
            </a:fillRef>
            <a:effectRef idx="1">
              <a:schemeClr val="accent2"/>
            </a:effectRef>
            <a:fontRef idx="minor">
              <a:schemeClr val="dk1"/>
            </a:fontRef>
          </p:style>
        </p:pic>
      </p:grpSp>
      <p:grpSp>
        <p:nvGrpSpPr>
          <p:cNvPr id="96" name="Ομάδα 95"/>
          <p:cNvGrpSpPr/>
          <p:nvPr/>
        </p:nvGrpSpPr>
        <p:grpSpPr>
          <a:xfrm>
            <a:off x="0" y="6365535"/>
            <a:ext cx="12053030" cy="10116434"/>
            <a:chOff x="211776" y="2751940"/>
            <a:chExt cx="7006173" cy="17182189"/>
          </a:xfrm>
          <a:solidFill>
            <a:srgbClr val="E7BA7D"/>
          </a:solidFill>
        </p:grpSpPr>
        <p:sp>
          <p:nvSpPr>
            <p:cNvPr id="25" name="TextBox 24"/>
            <p:cNvSpPr txBox="1"/>
            <p:nvPr/>
          </p:nvSpPr>
          <p:spPr>
            <a:xfrm>
              <a:off x="211776" y="14541368"/>
              <a:ext cx="7000727" cy="5392761"/>
            </a:xfrm>
            <a:prstGeom prst="rect">
              <a:avLst/>
            </a:prstGeom>
            <a:grpFill/>
            <a:ln>
              <a:solidFill>
                <a:srgbClr val="E7BA7D"/>
              </a:solidFill>
            </a:ln>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000" dirty="0">
                  <a:latin typeface="Times New Roman" panose="02020603050405020304" pitchFamily="18" charset="0"/>
                  <a:cs typeface="Times New Roman" panose="02020603050405020304" pitchFamily="18" charset="0"/>
                </a:rPr>
                <a:t>There are 250 people in Playa Blanca residing in 50 households.</a:t>
              </a:r>
              <a:r>
                <a:rPr lang="en-US" sz="2000" baseline="30000" dirty="0">
                  <a:latin typeface="Times New Roman" panose="02020603050405020304" pitchFamily="18" charset="0"/>
                  <a:cs typeface="Times New Roman" panose="02020603050405020304" pitchFamily="18" charset="0"/>
                </a:rPr>
                <a:t>[5</a:t>
              </a:r>
              <a:r>
                <a:rPr lang="en-US" sz="2000" baseline="30000" dirty="0" smtClean="0">
                  <a:latin typeface="Times New Roman" panose="02020603050405020304" pitchFamily="18" charset="0"/>
                  <a:cs typeface="Times New Roman" panose="02020603050405020304" pitchFamily="18" charset="0"/>
                </a:rPr>
                <a:t>]</a:t>
              </a:r>
              <a:r>
                <a:rPr lang="en-US" sz="2000" baseline="30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The </a:t>
              </a:r>
              <a:r>
                <a:rPr lang="en-US" sz="2000" dirty="0" smtClean="0">
                  <a:latin typeface="Times New Roman" panose="02020603050405020304" pitchFamily="18" charset="0"/>
                  <a:cs typeface="Times New Roman" panose="02020603050405020304" pitchFamily="18" charset="0"/>
                </a:rPr>
                <a:t>families </a:t>
              </a:r>
              <a:r>
                <a:rPr lang="en-US" sz="2000" dirty="0">
                  <a:latin typeface="Times New Roman" panose="02020603050405020304" pitchFamily="18" charset="0"/>
                  <a:cs typeface="Times New Roman" panose="02020603050405020304" pitchFamily="18" charset="0"/>
                </a:rPr>
                <a:t>of Playa Blanca use firewood and kerosene to cook food and boil water for </a:t>
              </a:r>
              <a:r>
                <a:rPr lang="en-US" sz="2000" dirty="0" smtClean="0">
                  <a:latin typeface="Times New Roman" panose="02020603050405020304" pitchFamily="18" charset="0"/>
                  <a:cs typeface="Times New Roman" panose="02020603050405020304" pitchFamily="18" charset="0"/>
                </a:rPr>
                <a:t>drinking. There </a:t>
              </a:r>
              <a:r>
                <a:rPr lang="en-US" sz="2000" dirty="0">
                  <a:latin typeface="Times New Roman" panose="02020603050405020304" pitchFamily="18" charset="0"/>
                  <a:cs typeface="Times New Roman" panose="02020603050405020304" pitchFamily="18" charset="0"/>
                </a:rPr>
                <a:t>are on an average 7 people in a typical household in Playa Blanca. Members of the family include children, adults and the elderly.</a:t>
              </a:r>
              <a:r>
                <a:rPr lang="en-US" sz="2000" baseline="30000" dirty="0">
                  <a:latin typeface="Times New Roman" panose="02020603050405020304" pitchFamily="18" charset="0"/>
                  <a:cs typeface="Times New Roman" panose="02020603050405020304" pitchFamily="18" charset="0"/>
                </a:rPr>
                <a:t>[5] </a:t>
              </a:r>
              <a:r>
                <a:rPr lang="en-US" sz="2000" dirty="0">
                  <a:latin typeface="Times New Roman" panose="02020603050405020304" pitchFamily="18" charset="0"/>
                  <a:cs typeface="Times New Roman" panose="02020603050405020304" pitchFamily="18" charset="0"/>
                </a:rPr>
                <a:t>The men of the house are involved in activities like fishing and agriculture. The women are mostly housewives doing all household chores like </a:t>
              </a:r>
              <a:r>
                <a:rPr lang="en-US" sz="2000" dirty="0" smtClean="0">
                  <a:latin typeface="Times New Roman" panose="02020603050405020304" pitchFamily="18" charset="0"/>
                  <a:cs typeface="Times New Roman" panose="02020603050405020304" pitchFamily="18" charset="0"/>
                </a:rPr>
                <a:t>cooking, suffering from </a:t>
              </a:r>
              <a:r>
                <a:rPr lang="en-US" sz="2000" dirty="0">
                  <a:latin typeface="Times New Roman" panose="02020603050405020304" pitchFamily="18" charset="0"/>
                  <a:cs typeface="Times New Roman" panose="02020603050405020304" pitchFamily="18" charset="0"/>
                </a:rPr>
                <a:t>respiratory problems, back aches, eye irritation and breathing </a:t>
              </a:r>
              <a:r>
                <a:rPr lang="en-US" sz="2000" dirty="0" smtClean="0">
                  <a:latin typeface="Times New Roman" panose="02020603050405020304" pitchFamily="18" charset="0"/>
                  <a:cs typeface="Times New Roman" panose="02020603050405020304" pitchFamily="18" charset="0"/>
                </a:rPr>
                <a:t>problems due to the use of kerosene. </a:t>
              </a:r>
              <a:r>
                <a:rPr lang="en-US" sz="2000" dirty="0">
                  <a:latin typeface="Times New Roman" panose="02020603050405020304" pitchFamily="18" charset="0"/>
                  <a:cs typeface="Times New Roman" panose="02020603050405020304" pitchFamily="18" charset="0"/>
                </a:rPr>
                <a:t>The children study at night under candlelight or </a:t>
              </a:r>
              <a:r>
                <a:rPr lang="en-US" sz="2000" dirty="0" smtClean="0">
                  <a:latin typeface="Times New Roman" panose="02020603050405020304" pitchFamily="18" charset="0"/>
                  <a:cs typeface="Times New Roman" panose="02020603050405020304" pitchFamily="18" charset="0"/>
                </a:rPr>
                <a:t>flashlights</a:t>
              </a: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Through an Energy Requirement model the Total </a:t>
              </a:r>
              <a:r>
                <a:rPr lang="en-US" sz="2000" dirty="0">
                  <a:latin typeface="Times New Roman" panose="02020603050405020304" pitchFamily="18" charset="0"/>
                  <a:cs typeface="Times New Roman" panose="02020603050405020304" pitchFamily="18" charset="0"/>
                </a:rPr>
                <a:t>Energy required = 13,500 kWh per </a:t>
              </a:r>
              <a:r>
                <a:rPr lang="en-US" sz="2000" dirty="0" smtClean="0">
                  <a:latin typeface="Times New Roman" panose="02020603050405020304" pitchFamily="18" charset="0"/>
                  <a:cs typeface="Times New Roman" panose="02020603050405020304" pitchFamily="18" charset="0"/>
                </a:rPr>
                <a:t>year.</a:t>
              </a:r>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In order to ensure a continuous supply of energy and keeping in account extra energy in case of a </a:t>
              </a:r>
              <a:r>
                <a:rPr lang="en-US" sz="2000" dirty="0" smtClean="0">
                  <a:latin typeface="Times New Roman" panose="02020603050405020304" pitchFamily="18" charset="0"/>
                  <a:cs typeface="Times New Roman" panose="02020603050405020304" pitchFamily="18" charset="0"/>
                </a:rPr>
                <a:t>grid </a:t>
              </a:r>
              <a:r>
                <a:rPr lang="en-US" sz="2000" dirty="0">
                  <a:latin typeface="Times New Roman" panose="02020603050405020304" pitchFamily="18" charset="0"/>
                  <a:cs typeface="Times New Roman" panose="02020603050405020304" pitchFamily="18" charset="0"/>
                </a:rPr>
                <a:t>failure the energy that needs to be produced by the solar Power Plant = 15,000kWh per year.</a:t>
              </a:r>
            </a:p>
            <a:p>
              <a:endParaRPr lang="en-US" sz="2000" dirty="0">
                <a:latin typeface="Times New Roman" panose="02020603050405020304" pitchFamily="18" charset="0"/>
                <a:cs typeface="Times New Roman" panose="02020603050405020304" pitchFamily="18" charset="0"/>
              </a:endParaRPr>
            </a:p>
          </p:txBody>
        </p:sp>
        <p:sp>
          <p:nvSpPr>
            <p:cNvPr id="99" name="Ορθογώνιο 98"/>
            <p:cNvSpPr/>
            <p:nvPr/>
          </p:nvSpPr>
          <p:spPr>
            <a:xfrm>
              <a:off x="226540" y="2751940"/>
              <a:ext cx="6991409" cy="11657124"/>
            </a:xfrm>
            <a:prstGeom prst="rect">
              <a:avLst/>
            </a:prstGeom>
            <a:grpFill/>
            <a:ln>
              <a:solidFill>
                <a:srgbClr val="E7BA7D"/>
              </a:solidFill>
            </a:ln>
          </p:spPr>
          <p:style>
            <a:lnRef idx="1">
              <a:schemeClr val="accent2"/>
            </a:lnRef>
            <a:fillRef idx="2">
              <a:schemeClr val="accent2"/>
            </a:fillRef>
            <a:effectRef idx="1">
              <a:schemeClr val="accent2"/>
            </a:effectRef>
            <a:fontRef idx="minor">
              <a:schemeClr val="dk1"/>
            </a:fontRef>
          </p:style>
          <p:txBody>
            <a:bodyPr wrap="square">
              <a:spAutoFit/>
            </a:bodyPr>
            <a:lstStyle/>
            <a:p>
              <a:pPr algn="just"/>
              <a:r>
                <a:rPr lang="en-US" sz="2000" b="0" i="0" dirty="0" smtClean="0">
                  <a:solidFill>
                    <a:srgbClr val="000000"/>
                  </a:solidFill>
                  <a:effectLst/>
                  <a:latin typeface="Times New Roman" panose="02020603050405020304" pitchFamily="18" charset="0"/>
                  <a:cs typeface="Times New Roman" panose="02020603050405020304" pitchFamily="18" charset="0"/>
                </a:rPr>
                <a:t>Peru </a:t>
              </a:r>
              <a:r>
                <a:rPr lang="en-US" sz="2000" b="0" i="0" dirty="0" smtClean="0">
                  <a:solidFill>
                    <a:srgbClr val="000000"/>
                  </a:solidFill>
                  <a:effectLst/>
                  <a:latin typeface="Times New Roman" panose="02020603050405020304" pitchFamily="18" charset="0"/>
                  <a:cs typeface="Times New Roman" panose="02020603050405020304" pitchFamily="18" charset="0"/>
                </a:rPr>
                <a:t>is a country located in northwest of South America. With a land area of 1.27 million km², landscape of Peru spans from basin, mountain to coastal on the west.</a:t>
              </a:r>
              <a:r>
                <a:rPr lang="en-US" sz="2000" b="0" i="0" baseline="30000" dirty="0" smtClean="0">
                  <a:solidFill>
                    <a:srgbClr val="000000"/>
                  </a:solidFill>
                  <a:effectLst/>
                  <a:latin typeface="Times New Roman" panose="02020603050405020304" pitchFamily="18" charset="0"/>
                  <a:cs typeface="Times New Roman" panose="02020603050405020304" pitchFamily="18" charset="0"/>
                </a:rPr>
                <a:t>[1]</a:t>
              </a:r>
              <a:r>
                <a:rPr lang="en-US" sz="2000" b="0" i="0" dirty="0" smtClean="0">
                  <a:solidFill>
                    <a:srgbClr val="000000"/>
                  </a:solidFill>
                  <a:effectLst/>
                  <a:latin typeface="Times New Roman" panose="02020603050405020304" pitchFamily="18" charset="0"/>
                  <a:cs typeface="Times New Roman" panose="02020603050405020304" pitchFamily="18" charset="0"/>
                </a:rPr>
                <a:t> </a:t>
              </a:r>
            </a:p>
            <a:p>
              <a:pPr algn="just"/>
              <a:r>
                <a:rPr lang="en-US" sz="2000" b="0" i="0" dirty="0" smtClean="0">
                  <a:solidFill>
                    <a:srgbClr val="000000"/>
                  </a:solidFill>
                  <a:effectLst/>
                  <a:latin typeface="Times New Roman" panose="02020603050405020304" pitchFamily="18" charset="0"/>
                  <a:cs typeface="Times New Roman" panose="02020603050405020304" pitchFamily="18" charset="0"/>
                </a:rPr>
                <a:t>Climate also varies from place to place as a result of its geographical location and landscape. Specifically it ranges from tropical in the east, to desert like in the west, and temperate to frigid in the Andes. Both the wettest place and the driest place can be found in Peru.</a:t>
              </a:r>
              <a:r>
                <a:rPr lang="en-US" sz="2000" b="0" i="0" baseline="30000" dirty="0" smtClean="0">
                  <a:solidFill>
                    <a:srgbClr val="000000"/>
                  </a:solidFill>
                  <a:effectLst/>
                  <a:latin typeface="Times New Roman" panose="02020603050405020304" pitchFamily="18" charset="0"/>
                  <a:cs typeface="Times New Roman" panose="02020603050405020304" pitchFamily="18" charset="0"/>
                </a:rPr>
                <a:t>[2] </a:t>
              </a:r>
              <a:endParaRPr lang="en-US" sz="2000" dirty="0">
                <a:solidFill>
                  <a:srgbClr val="000000"/>
                </a:solidFill>
                <a:latin typeface="Times New Roman" panose="02020603050405020304" pitchFamily="18" charset="0"/>
                <a:cs typeface="Times New Roman" panose="02020603050405020304" pitchFamily="18" charset="0"/>
              </a:endParaRPr>
            </a:p>
            <a:p>
              <a:pPr algn="just"/>
              <a:r>
                <a:rPr lang="en-US" sz="2000" b="0" i="0" dirty="0" smtClean="0">
                  <a:solidFill>
                    <a:srgbClr val="000000"/>
                  </a:solidFill>
                  <a:effectLst/>
                  <a:latin typeface="Times New Roman" panose="02020603050405020304" pitchFamily="18" charset="0"/>
                  <a:cs typeface="Times New Roman" panose="02020603050405020304" pitchFamily="18" charset="0"/>
                </a:rPr>
                <a:t>Peru </a:t>
              </a:r>
              <a:r>
                <a:rPr lang="en-US" sz="2000" b="0" i="0" dirty="0" smtClean="0">
                  <a:solidFill>
                    <a:srgbClr val="000000"/>
                  </a:solidFill>
                  <a:effectLst/>
                  <a:latin typeface="Times New Roman" panose="02020603050405020304" pitchFamily="18" charset="0"/>
                  <a:cs typeface="Times New Roman" panose="02020603050405020304" pitchFamily="18" charset="0"/>
                </a:rPr>
                <a:t>is classified as upper income country by World Bank with GDP per capita higher than $ 12,000.00.However, the income distribution varies as there is a population of 8 millions live in rural areas with more than 4 million of them under poverty.</a:t>
              </a:r>
              <a:r>
                <a:rPr lang="en-US" sz="2000" b="0" i="0" baseline="30000" dirty="0" smtClean="0">
                  <a:solidFill>
                    <a:srgbClr val="000000"/>
                  </a:solidFill>
                  <a:effectLst/>
                  <a:latin typeface="Times New Roman" panose="02020603050405020304" pitchFamily="18" charset="0"/>
                  <a:cs typeface="Times New Roman" panose="02020603050405020304" pitchFamily="18" charset="0"/>
                </a:rPr>
                <a:t>[3] </a:t>
              </a:r>
              <a:r>
                <a:rPr lang="en-US" sz="2000" b="0" i="0" dirty="0" smtClean="0">
                  <a:solidFill>
                    <a:srgbClr val="000000"/>
                  </a:solidFill>
                  <a:effectLst/>
                  <a:latin typeface="Times New Roman" panose="02020603050405020304" pitchFamily="18" charset="0"/>
                  <a:cs typeface="Times New Roman" panose="02020603050405020304" pitchFamily="18" charset="0"/>
                </a:rPr>
                <a:t>Peru is a Least Economically Developed Country, a definition based on the industrial growth of the country, but another description that would suit Peru, is that of being a country of contrast. Contrast in some aspects, such as the poverty rates that are 30% in urban areas, where 77.3% Peruvians live, but climb to 55% in rural areas. </a:t>
              </a:r>
              <a:endParaRPr lang="en-US" sz="2000" b="0" i="0" dirty="0" smtClean="0">
                <a:solidFill>
                  <a:srgbClr val="000000"/>
                </a:solidFill>
                <a:effectLst/>
                <a:latin typeface="Times New Roman" panose="02020603050405020304" pitchFamily="18" charset="0"/>
                <a:cs typeface="Times New Roman" panose="02020603050405020304" pitchFamily="18" charset="0"/>
              </a:endParaRPr>
            </a:p>
            <a:p>
              <a:pPr algn="just"/>
              <a:r>
                <a:rPr lang="en-US" sz="2000" b="0" i="0" dirty="0" smtClean="0">
                  <a:solidFill>
                    <a:srgbClr val="000000"/>
                  </a:solidFill>
                  <a:effectLst/>
                  <a:latin typeface="Times New Roman" panose="02020603050405020304" pitchFamily="18" charset="0"/>
                  <a:cs typeface="Times New Roman" panose="02020603050405020304" pitchFamily="18" charset="0"/>
                </a:rPr>
                <a:t>Underfunded </a:t>
              </a:r>
              <a:r>
                <a:rPr lang="en-US" sz="2000" b="0" i="0" dirty="0" smtClean="0">
                  <a:solidFill>
                    <a:srgbClr val="000000"/>
                  </a:solidFill>
                  <a:effectLst/>
                  <a:latin typeface="Times New Roman" panose="02020603050405020304" pitchFamily="18" charset="0"/>
                  <a:cs typeface="Times New Roman" panose="02020603050405020304" pitchFamily="18" charset="0"/>
                </a:rPr>
                <a:t>energy sector in Peru causes the country to face looming energy problems. Electrical line projects, in Choquequirao and another in Chilca, have stalled. As a result, energy-producers are forced to use inefficient diesel plants – hiking up consumer prices. Many isolated communities in the rural areas completely lack access to mains electricity – 37% of rural areas in the country don’t have electricity.</a:t>
              </a:r>
              <a:r>
                <a:rPr lang="en-US" sz="2000" b="0" i="0" baseline="30000" dirty="0" smtClean="0">
                  <a:solidFill>
                    <a:srgbClr val="000000"/>
                  </a:solidFill>
                  <a:effectLst/>
                  <a:latin typeface="Times New Roman" panose="02020603050405020304" pitchFamily="18" charset="0"/>
                  <a:cs typeface="Times New Roman" panose="02020603050405020304" pitchFamily="18" charset="0"/>
                </a:rPr>
                <a:t>[3</a:t>
              </a:r>
              <a:r>
                <a:rPr lang="en-US" sz="2000" b="0" i="0" baseline="30000" dirty="0" smtClean="0">
                  <a:solidFill>
                    <a:srgbClr val="000000"/>
                  </a:solidFill>
                  <a:effectLst/>
                  <a:latin typeface="Times New Roman" panose="02020603050405020304" pitchFamily="18" charset="0"/>
                  <a:cs typeface="Times New Roman" panose="02020603050405020304" pitchFamily="18" charset="0"/>
                </a:rPr>
                <a:t>]</a:t>
              </a:r>
              <a:endParaRPr lang="en-US" sz="2000" dirty="0">
                <a:solidFill>
                  <a:srgbClr val="000000"/>
                </a:solidFill>
                <a:latin typeface="Times New Roman" panose="02020603050405020304" pitchFamily="18" charset="0"/>
                <a:cs typeface="Times New Roman" panose="02020603050405020304" pitchFamily="18" charset="0"/>
              </a:endParaRPr>
            </a:p>
            <a:p>
              <a:pPr algn="just"/>
              <a:r>
                <a:rPr lang="en-US" sz="2000" b="0" i="0" dirty="0" smtClean="0">
                  <a:solidFill>
                    <a:srgbClr val="000000"/>
                  </a:solidFill>
                  <a:effectLst/>
                  <a:latin typeface="Times New Roman" panose="02020603050405020304" pitchFamily="18" charset="0"/>
                  <a:cs typeface="Times New Roman" panose="02020603050405020304" pitchFamily="18" charset="0"/>
                </a:rPr>
                <a:t>Playa </a:t>
              </a:r>
              <a:r>
                <a:rPr lang="en-US" sz="2000" b="0" i="0" dirty="0" smtClean="0">
                  <a:solidFill>
                    <a:srgbClr val="000000"/>
                  </a:solidFill>
                  <a:effectLst/>
                  <a:latin typeface="Times New Roman" panose="02020603050405020304" pitchFamily="18" charset="0"/>
                  <a:cs typeface="Times New Roman" panose="02020603050405020304" pitchFamily="18" charset="0"/>
                </a:rPr>
                <a:t>Blanca is a village along the coastline with approximately 250 people living in 49 households.</a:t>
              </a:r>
              <a:r>
                <a:rPr lang="en-US" sz="2000" b="0" i="0" baseline="30000" dirty="0" smtClean="0">
                  <a:solidFill>
                    <a:srgbClr val="000000"/>
                  </a:solidFill>
                  <a:effectLst/>
                  <a:latin typeface="Times New Roman" panose="02020603050405020304" pitchFamily="18" charset="0"/>
                  <a:cs typeface="Times New Roman" panose="02020603050405020304" pitchFamily="18" charset="0"/>
                </a:rPr>
                <a:t>[4]</a:t>
              </a:r>
              <a:r>
                <a:rPr lang="en-US" sz="2000" b="0" i="0" dirty="0" smtClean="0">
                  <a:solidFill>
                    <a:srgbClr val="000000"/>
                  </a:solidFill>
                  <a:effectLst/>
                  <a:latin typeface="Times New Roman" panose="02020603050405020304" pitchFamily="18" charset="0"/>
                  <a:cs typeface="Times New Roman" panose="02020603050405020304" pitchFamily="18" charset="0"/>
                </a:rPr>
                <a:t>It is a secluded village with very less access to Electricity.  Playa Blanca lies in  the desert, rural part of Peru, characterised mainly by relatively high temperatures all year round and almost nonexistent precipitation (10-15mm per year).</a:t>
              </a:r>
              <a:r>
                <a:rPr lang="en-US" sz="2000" b="0" i="0" baseline="30000" dirty="0" smtClean="0">
                  <a:solidFill>
                    <a:srgbClr val="000000"/>
                  </a:solidFill>
                  <a:effectLst/>
                  <a:latin typeface="Times New Roman" panose="02020603050405020304" pitchFamily="18" charset="0"/>
                  <a:cs typeface="Times New Roman" panose="02020603050405020304" pitchFamily="18" charset="0"/>
                </a:rPr>
                <a:t>[2] </a:t>
              </a:r>
              <a:r>
                <a:rPr lang="en-US" sz="2000" b="0" i="0" dirty="0" smtClean="0">
                  <a:solidFill>
                    <a:srgbClr val="000000"/>
                  </a:solidFill>
                  <a:effectLst/>
                  <a:latin typeface="Times New Roman" panose="02020603050405020304" pitchFamily="18" charset="0"/>
                  <a:cs typeface="Times New Roman" panose="02020603050405020304" pitchFamily="18" charset="0"/>
                </a:rPr>
                <a:t>Although they have access to running water, it is not potable, but most importantly they do not have access to electricity, except some houses with diesel powered generators or solar panels, as they are away from the urban areas. Electricity didn’t exist until 2012 when the first diesel generators started appearing. 10% of the houses have their own diesel generators now.</a:t>
              </a:r>
              <a:endParaRPr lang="en-US" sz="2000" b="0" i="0" dirty="0">
                <a:solidFill>
                  <a:srgbClr val="000000"/>
                </a:solidFill>
                <a:effectLst/>
                <a:latin typeface="Times New Roman" panose="02020603050405020304" pitchFamily="18" charset="0"/>
                <a:cs typeface="Times New Roman" panose="02020603050405020304" pitchFamily="18" charset="0"/>
              </a:endParaRPr>
            </a:p>
          </p:txBody>
        </p:sp>
      </p:grpSp>
      <p:sp>
        <p:nvSpPr>
          <p:cNvPr id="5" name="TextBox 4"/>
          <p:cNvSpPr txBox="1"/>
          <p:nvPr/>
        </p:nvSpPr>
        <p:spPr>
          <a:xfrm>
            <a:off x="8423108" y="15674412"/>
            <a:ext cx="644995" cy="280290"/>
          </a:xfrm>
          <a:prstGeom prst="rect">
            <a:avLst/>
          </a:prstGeom>
          <a:noFill/>
        </p:spPr>
        <p:txBody>
          <a:bodyPr wrap="square" rtlCol="0">
            <a:spAutoFit/>
          </a:bodyPr>
          <a:lstStyle/>
          <a:p>
            <a:r>
              <a:rPr lang="en-US" sz="2000" baseline="-25000" dirty="0" smtClean="0">
                <a:latin typeface="Times New Roman" panose="02020603050405020304" pitchFamily="18" charset="0"/>
                <a:cs typeface="Times New Roman" panose="02020603050405020304" pitchFamily="18" charset="0"/>
              </a:rPr>
              <a:t>[6]</a:t>
            </a:r>
            <a:endParaRPr lang="en-US" sz="2000" baseline="-250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49746110" y="12160725"/>
            <a:ext cx="1577833" cy="400110"/>
          </a:xfrm>
          <a:prstGeom prst="rect">
            <a:avLst/>
          </a:prstGeom>
          <a:noFill/>
        </p:spPr>
        <p:txBody>
          <a:bodyPr wrap="square" rtlCol="0">
            <a:spAutoFit/>
          </a:bodyPr>
          <a:lstStyle/>
          <a:p>
            <a:r>
              <a:rPr lang="en-US" sz="2000" dirty="0" smtClean="0"/>
              <a:t>[8]</a:t>
            </a:r>
            <a:endParaRPr lang="en-US" sz="2000" dirty="0"/>
          </a:p>
        </p:txBody>
      </p:sp>
      <p:sp>
        <p:nvSpPr>
          <p:cNvPr id="97" name="TextBox 96"/>
          <p:cNvSpPr txBox="1"/>
          <p:nvPr/>
        </p:nvSpPr>
        <p:spPr>
          <a:xfrm>
            <a:off x="23991420" y="37033307"/>
            <a:ext cx="6232995" cy="569386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400" b="1" u="sng" dirty="0" smtClean="0">
                <a:latin typeface="Times New Roman" panose="02020603050405020304" pitchFamily="18" charset="0"/>
                <a:cs typeface="Times New Roman" panose="02020603050405020304" pitchFamily="18" charset="0"/>
              </a:rPr>
              <a:t>References</a:t>
            </a:r>
          </a:p>
          <a:p>
            <a:r>
              <a:rPr lang="en-US" sz="1200" b="1" u="sng" dirty="0">
                <a:latin typeface="Times New Roman" panose="02020603050405020304" pitchFamily="18" charset="0"/>
                <a:cs typeface="Times New Roman" panose="02020603050405020304" pitchFamily="18" charset="0"/>
              </a:rPr>
              <a:t/>
            </a:r>
            <a:br>
              <a:rPr lang="en-US" sz="1200" b="1" u="sng" dirty="0">
                <a:latin typeface="Times New Roman" panose="02020603050405020304" pitchFamily="18" charset="0"/>
                <a:cs typeface="Times New Roman" panose="02020603050405020304" pitchFamily="18" charset="0"/>
              </a:rPr>
            </a:br>
            <a:r>
              <a:rPr lang="en-US" sz="1000" dirty="0">
                <a:latin typeface="Times New Roman" panose="02020603050405020304" pitchFamily="18" charset="0"/>
                <a:cs typeface="Times New Roman" panose="02020603050405020304" pitchFamily="18" charset="0"/>
              </a:rPr>
              <a:t>[1]Information provide on Moodle by department and WindAid.org</a:t>
            </a:r>
            <a:br>
              <a:rPr lang="en-US" sz="1000" dirty="0">
                <a:latin typeface="Times New Roman" panose="02020603050405020304" pitchFamily="18" charset="0"/>
                <a:cs typeface="Times New Roman" panose="02020603050405020304" pitchFamily="18" charset="0"/>
              </a:rPr>
            </a:br>
            <a:r>
              <a:rPr lang="en-US" sz="1000" dirty="0">
                <a:latin typeface="Times New Roman" panose="02020603050405020304" pitchFamily="18" charset="0"/>
                <a:cs typeface="Times New Roman" panose="02020603050405020304" pitchFamily="18" charset="0"/>
              </a:rPr>
              <a:t>[2] https://www.cia.gov/library/publications/the-world-factbook/geos/pe.html</a:t>
            </a:r>
            <a:br>
              <a:rPr lang="en-US" sz="1000" dirty="0">
                <a:latin typeface="Times New Roman" panose="02020603050405020304" pitchFamily="18" charset="0"/>
                <a:cs typeface="Times New Roman" panose="02020603050405020304" pitchFamily="18" charset="0"/>
              </a:rPr>
            </a:br>
            <a:r>
              <a:rPr lang="en-US" sz="1000" dirty="0">
                <a:latin typeface="Times New Roman" panose="02020603050405020304" pitchFamily="18" charset="0"/>
                <a:cs typeface="Times New Roman" panose="02020603050405020304" pitchFamily="18" charset="0"/>
              </a:rPr>
              <a:t>[3] http://data.worldbank.org/country/peru</a:t>
            </a:r>
            <a:br>
              <a:rPr lang="en-US" sz="1000" dirty="0">
                <a:latin typeface="Times New Roman" panose="02020603050405020304" pitchFamily="18" charset="0"/>
                <a:cs typeface="Times New Roman" panose="02020603050405020304" pitchFamily="18" charset="0"/>
              </a:rPr>
            </a:br>
            <a:r>
              <a:rPr lang="en-US" sz="1000" dirty="0">
                <a:latin typeface="Times New Roman" panose="02020603050405020304" pitchFamily="18" charset="0"/>
                <a:cs typeface="Times New Roman" panose="02020603050405020304" pitchFamily="18" charset="0"/>
              </a:rPr>
              <a:t>[4] http://travel.nationalgeographic.com/travel/countries/peru-facts/</a:t>
            </a:r>
            <a:br>
              <a:rPr lang="en-US" sz="1000" dirty="0">
                <a:latin typeface="Times New Roman" panose="02020603050405020304" pitchFamily="18" charset="0"/>
                <a:cs typeface="Times New Roman" panose="02020603050405020304" pitchFamily="18" charset="0"/>
              </a:rPr>
            </a:br>
            <a:r>
              <a:rPr lang="en-US" sz="1000" dirty="0">
                <a:latin typeface="Times New Roman" panose="02020603050405020304" pitchFamily="18" charset="0"/>
                <a:cs typeface="Times New Roman" panose="02020603050405020304" pitchFamily="18" charset="0"/>
              </a:rPr>
              <a:t>[5] https://moodle.ucl.ac.uk/mod/page/view.php?id=1668587</a:t>
            </a:r>
          </a:p>
          <a:p>
            <a:r>
              <a:rPr lang="en-US" sz="1000" dirty="0">
                <a:latin typeface="Times New Roman" panose="02020603050405020304" pitchFamily="18" charset="0"/>
                <a:cs typeface="Times New Roman" panose="02020603050405020304" pitchFamily="18" charset="0"/>
              </a:rPr>
              <a:t>[6] http://www.inside-peru.com/image-files/bandera_flag_peru.jpg</a:t>
            </a:r>
          </a:p>
          <a:p>
            <a:r>
              <a:rPr lang="en-US" sz="1000" dirty="0">
                <a:latin typeface="Times New Roman" panose="02020603050405020304" pitchFamily="18" charset="0"/>
                <a:cs typeface="Times New Roman" panose="02020603050405020304" pitchFamily="18" charset="0"/>
              </a:rPr>
              <a:t>[7] CIA World </a:t>
            </a:r>
            <a:r>
              <a:rPr lang="en-US" sz="1000" dirty="0" smtClean="0">
                <a:latin typeface="Times New Roman" panose="02020603050405020304" pitchFamily="18" charset="0"/>
                <a:cs typeface="Times New Roman" panose="02020603050405020304" pitchFamily="18" charset="0"/>
              </a:rPr>
              <a:t>Fact book :</a:t>
            </a:r>
            <a:r>
              <a:rPr lang="en-US" sz="1000" dirty="0">
                <a:latin typeface="Times New Roman" panose="02020603050405020304" pitchFamily="18" charset="0"/>
                <a:cs typeface="Times New Roman" panose="02020603050405020304" pitchFamily="18" charset="0"/>
              </a:rPr>
              <a:t>http://en.openei.org/wiki/Peru</a:t>
            </a:r>
          </a:p>
          <a:p>
            <a:r>
              <a:rPr lang="en-US" sz="1000" dirty="0">
                <a:latin typeface="Times New Roman" panose="02020603050405020304" pitchFamily="18" charset="0"/>
                <a:cs typeface="Times New Roman" panose="02020603050405020304" pitchFamily="18" charset="0"/>
              </a:rPr>
              <a:t>[8] http://www.piura.climatemps.com/graph.php</a:t>
            </a:r>
          </a:p>
          <a:p>
            <a:r>
              <a:rPr lang="en-US" sz="1000" dirty="0">
                <a:latin typeface="Times New Roman" panose="02020603050405020304" pitchFamily="18" charset="0"/>
                <a:cs typeface="Times New Roman" panose="02020603050405020304" pitchFamily="18" charset="0"/>
              </a:rPr>
              <a:t>[9] http://www.ruralelec.org/fileadmin/DATA/Documents/06_Publications/Position_papers/ARE_Publication_-_Case_studies_for_renewables_in_Developing_countries.pdf</a:t>
            </a:r>
          </a:p>
          <a:p>
            <a:r>
              <a:rPr lang="en-US" sz="1000" dirty="0">
                <a:latin typeface="Times New Roman" panose="02020603050405020304" pitchFamily="18" charset="0"/>
                <a:cs typeface="Times New Roman" panose="02020603050405020304" pitchFamily="18" charset="0"/>
              </a:rPr>
              <a:t>[10]http://www.edfenergy.com/energyfuture/energy-gap-climate-change/solar-and-the-energy-gap-climate-change</a:t>
            </a:r>
          </a:p>
          <a:p>
            <a:r>
              <a:rPr lang="en-US" sz="1000" dirty="0">
                <a:latin typeface="Times New Roman" panose="02020603050405020304" pitchFamily="18" charset="0"/>
                <a:cs typeface="Times New Roman" panose="02020603050405020304" pitchFamily="18" charset="0"/>
              </a:rPr>
              <a:t>[11] Process </a:t>
            </a:r>
            <a:r>
              <a:rPr lang="en-US" sz="1000" dirty="0" err="1">
                <a:latin typeface="Times New Roman" panose="02020603050405020304" pitchFamily="18" charset="0"/>
                <a:cs typeface="Times New Roman" panose="02020603050405020304" pitchFamily="18" charset="0"/>
              </a:rPr>
              <a:t>Induatry</a:t>
            </a:r>
            <a:r>
              <a:rPr lang="en-US" sz="1000" dirty="0">
                <a:latin typeface="Times New Roman" panose="02020603050405020304" pitchFamily="18" charset="0"/>
                <a:cs typeface="Times New Roman" panose="02020603050405020304" pitchFamily="18" charset="0"/>
              </a:rPr>
              <a:t> Forum:http://www.processindustryforum.com/hottopics/advantages-and-disadvantages-of-solar-energy</a:t>
            </a:r>
          </a:p>
          <a:p>
            <a:r>
              <a:rPr lang="en-US" sz="1000" dirty="0">
                <a:latin typeface="Times New Roman" panose="02020603050405020304" pitchFamily="18" charset="0"/>
                <a:cs typeface="Times New Roman" panose="02020603050405020304" pitchFamily="18" charset="0"/>
              </a:rPr>
              <a:t>[12] Caracas (2014.Oct.25) http://www.laht.com/article.asp?ArticleId=848797&amp;CategoryId=14095 </a:t>
            </a:r>
          </a:p>
          <a:p>
            <a:r>
              <a:rPr lang="en-US" sz="1000" dirty="0">
                <a:latin typeface="Times New Roman" panose="02020603050405020304" pitchFamily="18" charset="0"/>
                <a:cs typeface="Times New Roman" panose="02020603050405020304" pitchFamily="18" charset="0"/>
              </a:rPr>
              <a:t>[13] http://www.ruralelec.org/fileadmin/DATA/Documents/06_Publications/Position_papers/ARE_Mini-grids_-_Full_version.pdf</a:t>
            </a:r>
          </a:p>
          <a:p>
            <a:r>
              <a:rPr lang="en-US" sz="1000" dirty="0">
                <a:latin typeface="Times New Roman" panose="02020603050405020304" pitchFamily="18" charset="0"/>
                <a:cs typeface="Times New Roman" panose="02020603050405020304" pitchFamily="18" charset="0"/>
              </a:rPr>
              <a:t>[14] http://scienceshareware.com/bicycle-generator-faq.htm#volts</a:t>
            </a:r>
          </a:p>
          <a:p>
            <a:r>
              <a:rPr lang="en-US" sz="1000" dirty="0">
                <a:latin typeface="Times New Roman" panose="02020603050405020304" pitchFamily="18" charset="0"/>
                <a:cs typeface="Times New Roman" panose="02020603050405020304" pitchFamily="18" charset="0"/>
              </a:rPr>
              <a:t>[15]Joe Greene:http://ledthisway.com/why-low-voltage/</a:t>
            </a:r>
          </a:p>
          <a:p>
            <a:r>
              <a:rPr lang="en-US" sz="1000" dirty="0">
                <a:latin typeface="Times New Roman" panose="02020603050405020304" pitchFamily="18" charset="0"/>
                <a:cs typeface="Times New Roman" panose="02020603050405020304" pitchFamily="18" charset="0"/>
              </a:rPr>
              <a:t>[16] http://www.instructables.com/id/Pedal-Powered-Battery-Charger/?ALLSTEPS</a:t>
            </a:r>
          </a:p>
          <a:p>
            <a:r>
              <a:rPr lang="en-US" sz="1000" dirty="0">
                <a:latin typeface="Times New Roman" panose="02020603050405020304" pitchFamily="18" charset="0"/>
                <a:cs typeface="Times New Roman" panose="02020603050405020304" pitchFamily="18" charset="0"/>
              </a:rPr>
              <a:t>[17]http://www.kurtstruve.com/images/technical/6_sun_tracking_pv </a:t>
            </a:r>
          </a:p>
          <a:p>
            <a:r>
              <a:rPr lang="en-US" sz="1000" dirty="0">
                <a:latin typeface="Times New Roman" panose="02020603050405020304" pitchFamily="18" charset="0"/>
                <a:cs typeface="Times New Roman" panose="02020603050405020304" pitchFamily="18" charset="0"/>
              </a:rPr>
              <a:t>[18]http://primusservices.co.in/image/data/products/typical-layout-grid-tie-pv-with-battery-backup.jpg</a:t>
            </a:r>
          </a:p>
          <a:p>
            <a:r>
              <a:rPr lang="en-US" sz="1000" dirty="0">
                <a:latin typeface="Times New Roman" panose="02020603050405020304" pitchFamily="18" charset="0"/>
                <a:cs typeface="Times New Roman" panose="02020603050405020304" pitchFamily="18" charset="0"/>
              </a:rPr>
              <a:t>[19]http://www.climateparl.net/cpcontent/pdfs/MBriganti_MINI_GRID%20SYSTEMS.pdf</a:t>
            </a:r>
          </a:p>
          <a:p>
            <a:r>
              <a:rPr lang="en-US" sz="1000" dirty="0">
                <a:latin typeface="Times New Roman" panose="02020603050405020304" pitchFamily="18" charset="0"/>
                <a:cs typeface="Times New Roman" panose="02020603050405020304" pitchFamily="18" charset="0"/>
              </a:rPr>
              <a:t>[20]http://ec.europa.eu/energy/publications/doc/2009_report-solar-energy.pdf</a:t>
            </a:r>
          </a:p>
          <a:p>
            <a:r>
              <a:rPr lang="en-US" sz="1000" dirty="0">
                <a:latin typeface="Times New Roman" panose="02020603050405020304" pitchFamily="18" charset="0"/>
                <a:cs typeface="Times New Roman" panose="02020603050405020304" pitchFamily="18" charset="0"/>
              </a:rPr>
              <a:t>[21]http://www.ewi.tudelft.nl/en/the-faculty/departments/electrical-sustainable-energy/photovoltaic-materials-and-devices/dutch-pv-portal/pv-how-does-it-work/?amp%253BL=0</a:t>
            </a:r>
          </a:p>
          <a:p>
            <a:r>
              <a:rPr lang="el-GR" sz="1000" dirty="0">
                <a:latin typeface="Times New Roman" panose="02020603050405020304" pitchFamily="18" charset="0"/>
                <a:cs typeface="Times New Roman" panose="02020603050405020304" pitchFamily="18" charset="0"/>
              </a:rPr>
              <a:t>[25] http://www.wholesalesolar.com/products.folder/cable-folder/mc4-extension-cables.html</a:t>
            </a:r>
            <a:endParaRPr lang="en-US" sz="1000" dirty="0">
              <a:latin typeface="Times New Roman" panose="02020603050405020304" pitchFamily="18" charset="0"/>
              <a:cs typeface="Times New Roman" panose="02020603050405020304" pitchFamily="18" charset="0"/>
            </a:endParaRPr>
          </a:p>
          <a:p>
            <a:r>
              <a:rPr lang="el-GR" sz="1000" dirty="0">
                <a:latin typeface="Times New Roman" panose="02020603050405020304" pitchFamily="18" charset="0"/>
                <a:cs typeface="Times New Roman" panose="02020603050405020304" pitchFamily="18" charset="0"/>
              </a:rPr>
              <a:t>[26] http://www.gogreensolar.com/products/satcon-powergate-plus-pvs-30-30kw-208-vac-grid-tie-inverter-transformer</a:t>
            </a:r>
            <a:endParaRPr lang="en-US" sz="1000" dirty="0">
              <a:latin typeface="Times New Roman" panose="02020603050405020304" pitchFamily="18" charset="0"/>
              <a:cs typeface="Times New Roman" panose="02020603050405020304" pitchFamily="18" charset="0"/>
            </a:endParaRPr>
          </a:p>
          <a:p>
            <a:r>
              <a:rPr lang="el-GR" sz="1000" dirty="0">
                <a:latin typeface="Times New Roman" panose="02020603050405020304" pitchFamily="18" charset="0"/>
                <a:cs typeface="Times New Roman" panose="02020603050405020304" pitchFamily="18" charset="0"/>
              </a:rPr>
              <a:t>[27] http://www.amazon.co.uk/gp/offer-listing/B007U6KA6G/ref=dp_olp_new_mbc?ie=UTF8&amp;condition=new</a:t>
            </a:r>
            <a:endParaRPr lang="en-US" sz="1000" dirty="0">
              <a:latin typeface="Times New Roman" panose="02020603050405020304" pitchFamily="18" charset="0"/>
              <a:cs typeface="Times New Roman" panose="02020603050405020304" pitchFamily="18" charset="0"/>
            </a:endParaRPr>
          </a:p>
          <a:p>
            <a:r>
              <a:rPr lang="el-GR" sz="1000" dirty="0">
                <a:latin typeface="Times New Roman" panose="02020603050405020304" pitchFamily="18" charset="0"/>
                <a:cs typeface="Times New Roman" panose="02020603050405020304" pitchFamily="18" charset="0"/>
              </a:rPr>
              <a:t>[28] http://www.wholesalesolar.com/products.folder/module-folder/SolarWorld/sw-270-protect.html</a:t>
            </a:r>
            <a:endParaRPr lang="en-US" sz="1000" dirty="0">
              <a:latin typeface="Times New Roman" panose="02020603050405020304" pitchFamily="18" charset="0"/>
              <a:cs typeface="Times New Roman" panose="02020603050405020304" pitchFamily="18" charset="0"/>
            </a:endParaRPr>
          </a:p>
          <a:p>
            <a:r>
              <a:rPr lang="el-GR" sz="1000" dirty="0">
                <a:latin typeface="Times New Roman" panose="02020603050405020304" pitchFamily="18" charset="0"/>
                <a:cs typeface="Times New Roman" panose="02020603050405020304" pitchFamily="18" charset="0"/>
              </a:rPr>
              <a:t>[29]:</a:t>
            </a:r>
            <a:r>
              <a:rPr lang="el-GR" sz="1000" dirty="0" err="1">
                <a:latin typeface="Times New Roman" panose="02020603050405020304" pitchFamily="18" charset="0"/>
                <a:cs typeface="Times New Roman" panose="02020603050405020304" pitchFamily="18" charset="0"/>
              </a:rPr>
              <a:t>http</a:t>
            </a:r>
            <a:r>
              <a:rPr lang="el-GR" sz="1000" dirty="0">
                <a:latin typeface="Times New Roman" panose="02020603050405020304" pitchFamily="18" charset="0"/>
                <a:cs typeface="Times New Roman" panose="02020603050405020304" pitchFamily="18" charset="0"/>
              </a:rPr>
              <a:t>://en.openei.org/</a:t>
            </a:r>
            <a:r>
              <a:rPr lang="el-GR" sz="1000" dirty="0" err="1">
                <a:latin typeface="Times New Roman" panose="02020603050405020304" pitchFamily="18" charset="0"/>
                <a:cs typeface="Times New Roman" panose="02020603050405020304" pitchFamily="18" charset="0"/>
              </a:rPr>
              <a:t>wiki</a:t>
            </a:r>
            <a:r>
              <a:rPr lang="el-GR" sz="1000" dirty="0">
                <a:latin typeface="Times New Roman" panose="02020603050405020304" pitchFamily="18" charset="0"/>
                <a:cs typeface="Times New Roman" panose="02020603050405020304" pitchFamily="18" charset="0"/>
              </a:rPr>
              <a:t>/</a:t>
            </a:r>
            <a:r>
              <a:rPr lang="el-GR" sz="1000" dirty="0" err="1">
                <a:latin typeface="Times New Roman" panose="02020603050405020304" pitchFamily="18" charset="0"/>
                <a:cs typeface="Times New Roman" panose="02020603050405020304" pitchFamily="18" charset="0"/>
              </a:rPr>
              <a:t>Peru</a:t>
            </a:r>
            <a:endParaRPr lang="en-US" sz="1000" dirty="0">
              <a:latin typeface="Times New Roman" panose="02020603050405020304" pitchFamily="18" charset="0"/>
              <a:cs typeface="Times New Roman" panose="02020603050405020304" pitchFamily="18" charset="0"/>
            </a:endParaRPr>
          </a:p>
          <a:p>
            <a:r>
              <a:rPr lang="el-GR" sz="1000" dirty="0">
                <a:latin typeface="Times New Roman" panose="02020603050405020304" pitchFamily="18" charset="0"/>
                <a:cs typeface="Times New Roman" panose="02020603050405020304" pitchFamily="18" charset="0"/>
              </a:rPr>
              <a:t>[30]:</a:t>
            </a:r>
            <a:r>
              <a:rPr lang="el-GR" sz="1000" dirty="0" err="1">
                <a:latin typeface="Times New Roman" panose="02020603050405020304" pitchFamily="18" charset="0"/>
                <a:cs typeface="Times New Roman" panose="02020603050405020304" pitchFamily="18" charset="0"/>
              </a:rPr>
              <a:t>http</a:t>
            </a:r>
            <a:r>
              <a:rPr lang="el-GR" sz="1000" dirty="0">
                <a:latin typeface="Times New Roman" panose="02020603050405020304" pitchFamily="18" charset="0"/>
                <a:cs typeface="Times New Roman" panose="02020603050405020304" pitchFamily="18" charset="0"/>
              </a:rPr>
              <a:t>://</a:t>
            </a:r>
            <a:r>
              <a:rPr lang="el-GR" sz="1000" dirty="0" smtClean="0">
                <a:latin typeface="Times New Roman" panose="02020603050405020304" pitchFamily="18" charset="0"/>
                <a:cs typeface="Times New Roman" panose="02020603050405020304" pitchFamily="18" charset="0"/>
              </a:rPr>
              <a:t>www.energias-renovables.com/articulo/african-island-goes-green-with-solar-microgrid</a:t>
            </a:r>
            <a:endParaRPr lang="en-US" sz="1000" dirty="0" smtClean="0">
              <a:latin typeface="Times New Roman" panose="02020603050405020304" pitchFamily="18" charset="0"/>
              <a:cs typeface="Times New Roman" panose="02020603050405020304" pitchFamily="18" charset="0"/>
            </a:endParaRPr>
          </a:p>
          <a:p>
            <a:endParaRPr lang="en-US" sz="1000" dirty="0" smtClean="0">
              <a:latin typeface="Times New Roman" panose="02020603050405020304" pitchFamily="18" charset="0"/>
              <a:cs typeface="Times New Roman" panose="02020603050405020304" pitchFamily="18" charset="0"/>
            </a:endParaRPr>
          </a:p>
          <a:p>
            <a:r>
              <a:rPr lang="en-US" sz="1000" dirty="0" smtClean="0">
                <a:latin typeface="Times New Roman" panose="02020603050405020304" pitchFamily="18" charset="0"/>
                <a:cs typeface="Times New Roman" panose="02020603050405020304" pitchFamily="18" charset="0"/>
              </a:rPr>
              <a:t>The actual project is work of : Arvinran Rajendran, Ratik Maharajan, Shujie Pan, Jin Hao , Sandiipan Ganguli, Salem Morelli, George </a:t>
            </a:r>
            <a:r>
              <a:rPr lang="en-US" sz="1000" dirty="0" smtClean="0">
                <a:latin typeface="Times New Roman" panose="02020603050405020304" pitchFamily="18" charset="0"/>
                <a:cs typeface="Times New Roman" panose="02020603050405020304" pitchFamily="18" charset="0"/>
              </a:rPr>
              <a:t>Kokkinos</a:t>
            </a:r>
            <a:endParaRPr lang="en-US" sz="1000" dirty="0">
              <a:latin typeface="Times New Roman" panose="02020603050405020304" pitchFamily="18" charset="0"/>
              <a:cs typeface="Times New Roman" panose="02020603050405020304" pitchFamily="18" charset="0"/>
            </a:endParaRPr>
          </a:p>
        </p:txBody>
      </p:sp>
      <p:pic>
        <p:nvPicPr>
          <p:cNvPr id="107" name="Εικόνα 106"/>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0" y="-7832"/>
            <a:ext cx="9226274" cy="2005418"/>
          </a:xfrm>
          <a:prstGeom prst="rect">
            <a:avLst/>
          </a:prstGeom>
        </p:spPr>
      </p:pic>
      <p:pic>
        <p:nvPicPr>
          <p:cNvPr id="110" name="Εικόνα 109"/>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7872992" y="5350640"/>
            <a:ext cx="3333750" cy="895350"/>
          </a:xfrm>
          <a:prstGeom prst="rect">
            <a:avLst/>
          </a:prstGeom>
        </p:spPr>
      </p:pic>
      <p:sp>
        <p:nvSpPr>
          <p:cNvPr id="111" name="TextBox 110"/>
          <p:cNvSpPr txBox="1"/>
          <p:nvPr/>
        </p:nvSpPr>
        <p:spPr>
          <a:xfrm>
            <a:off x="0" y="1897747"/>
            <a:ext cx="9571975" cy="1569660"/>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n-US" sz="4800" b="1" dirty="0" smtClean="0">
                <a:ln/>
                <a:solidFill>
                  <a:srgbClr val="008000"/>
                </a:solidFill>
                <a:latin typeface="Arial"/>
                <a:cs typeface="Arial"/>
              </a:rPr>
              <a:t>Sustainable Energy for Playa Blanca </a:t>
            </a:r>
            <a:r>
              <a:rPr lang="en-US" sz="4800" b="1" dirty="0" smtClean="0">
                <a:ln/>
                <a:solidFill>
                  <a:srgbClr val="008000"/>
                </a:solidFill>
                <a:latin typeface="Arial"/>
                <a:cs typeface="Arial"/>
              </a:rPr>
              <a:t>Community </a:t>
            </a:r>
            <a:r>
              <a:rPr lang="en-US" sz="4800" b="1" dirty="0" smtClean="0">
                <a:ln/>
                <a:solidFill>
                  <a:srgbClr val="008000"/>
                </a:solidFill>
                <a:latin typeface="Arial"/>
                <a:cs typeface="Arial"/>
              </a:rPr>
              <a:t>in Peru</a:t>
            </a:r>
            <a:endParaRPr lang="en-US" sz="4800" b="1" dirty="0">
              <a:ln/>
              <a:solidFill>
                <a:srgbClr val="008000"/>
              </a:solidFill>
              <a:latin typeface="Arial"/>
              <a:cs typeface="Arial"/>
            </a:endParaRPr>
          </a:p>
        </p:txBody>
      </p:sp>
      <p:sp>
        <p:nvSpPr>
          <p:cNvPr id="115" name="TextBox 114"/>
          <p:cNvSpPr txBox="1"/>
          <p:nvPr/>
        </p:nvSpPr>
        <p:spPr>
          <a:xfrm>
            <a:off x="0" y="3479738"/>
            <a:ext cx="9118122" cy="584776"/>
          </a:xfrm>
          <a:prstGeom prst="rect">
            <a:avLst/>
          </a:prstGeom>
          <a:noFill/>
        </p:spPr>
        <p:txBody>
          <a:bodyPr wrap="square" rtlCol="0">
            <a:spAutoFit/>
          </a:bodyPr>
          <a:lstStyle/>
          <a:p>
            <a:r>
              <a:rPr lang="en-US" sz="3200" dirty="0" smtClean="0">
                <a:latin typeface="Arial"/>
                <a:cs typeface="Arial"/>
              </a:rPr>
              <a:t>George Kokkinos, </a:t>
            </a:r>
            <a:r>
              <a:rPr lang="en-US" sz="3200" dirty="0" err="1" smtClean="0">
                <a:latin typeface="Arial"/>
                <a:cs typeface="Arial"/>
              </a:rPr>
              <a:t>yr</a:t>
            </a:r>
            <a:r>
              <a:rPr lang="en-US" sz="3200" dirty="0" smtClean="0">
                <a:latin typeface="Arial"/>
                <a:cs typeface="Arial"/>
              </a:rPr>
              <a:t> 1 Mechanical Engineering</a:t>
            </a:r>
            <a:endParaRPr lang="en-US" sz="3200" dirty="0">
              <a:latin typeface="Arial"/>
              <a:cs typeface="Arial"/>
            </a:endParaRPr>
          </a:p>
        </p:txBody>
      </p:sp>
      <p:pic>
        <p:nvPicPr>
          <p:cNvPr id="84" name="Picture 12" descr="Peruvian Flag"/>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276428" y="4176673"/>
            <a:ext cx="4387536" cy="2104746"/>
          </a:xfrm>
          <a:prstGeom prst="rect">
            <a:avLst/>
          </a:prstGeom>
          <a:solidFill>
            <a:srgbClr val="E7BA7D"/>
          </a:solidFill>
          <a:ln>
            <a:solidFill>
              <a:srgbClr val="E7BA7D"/>
            </a:solidFill>
          </a:ln>
          <a:extLst/>
        </p:spPr>
        <p:style>
          <a:lnRef idx="1">
            <a:schemeClr val="accent2"/>
          </a:lnRef>
          <a:fillRef idx="2">
            <a:schemeClr val="accent2"/>
          </a:fillRef>
          <a:effectRef idx="1">
            <a:schemeClr val="accent2"/>
          </a:effectRef>
          <a:fontRef idx="minor">
            <a:schemeClr val="dk1"/>
          </a:fontRef>
        </p:style>
      </p:pic>
      <p:sp>
        <p:nvSpPr>
          <p:cNvPr id="85" name="TextBox 84"/>
          <p:cNvSpPr txBox="1"/>
          <p:nvPr/>
        </p:nvSpPr>
        <p:spPr>
          <a:xfrm>
            <a:off x="4063795" y="35691859"/>
            <a:ext cx="3828682" cy="523220"/>
          </a:xfrm>
          <a:prstGeom prst="rect">
            <a:avLst/>
          </a:prstGeom>
          <a:solidFill>
            <a:schemeClr val="accent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2800" u="sng" dirty="0" smtClean="0">
                <a:latin typeface="Times New Roman" panose="02020603050405020304" pitchFamily="18" charset="0"/>
                <a:cs typeface="Times New Roman" panose="02020603050405020304" pitchFamily="18" charset="0"/>
              </a:rPr>
              <a:t>Final Energy Solution</a:t>
            </a:r>
            <a:endParaRPr lang="en-US" sz="2800" u="sng"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5974335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1097</TotalTime>
  <Words>1431</Words>
  <Application>Microsoft Macintosh PowerPoint</Application>
  <PresentationFormat>Custom</PresentationFormat>
  <Paragraphs>191</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Θέμα του Office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George</dc:creator>
  <cp:lastModifiedBy>Emanuela Tilley</cp:lastModifiedBy>
  <cp:revision>99</cp:revision>
  <dcterms:created xsi:type="dcterms:W3CDTF">2015-01-21T18:10:44Z</dcterms:created>
  <dcterms:modified xsi:type="dcterms:W3CDTF">2015-02-03T20:52:38Z</dcterms:modified>
</cp:coreProperties>
</file>