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8" r:id="rId5"/>
    <p:sldMasterId id="2147483746" r:id="rId6"/>
    <p:sldMasterId id="2147483747" r:id="rId7"/>
  </p:sldMasterIdLst>
  <p:notesMasterIdLst>
    <p:notesMasterId r:id="rId46"/>
  </p:notesMasterIdLst>
  <p:handoutMasterIdLst>
    <p:handoutMasterId r:id="rId47"/>
  </p:handoutMasterIdLst>
  <p:sldIdLst>
    <p:sldId id="265" r:id="rId8"/>
    <p:sldId id="287" r:id="rId9"/>
    <p:sldId id="267" r:id="rId10"/>
    <p:sldId id="269" r:id="rId11"/>
    <p:sldId id="270" r:id="rId12"/>
    <p:sldId id="288" r:id="rId13"/>
    <p:sldId id="260" r:id="rId14"/>
    <p:sldId id="273" r:id="rId15"/>
    <p:sldId id="274" r:id="rId16"/>
    <p:sldId id="275" r:id="rId17"/>
    <p:sldId id="310" r:id="rId18"/>
    <p:sldId id="296" r:id="rId19"/>
    <p:sldId id="297" r:id="rId20"/>
    <p:sldId id="305" r:id="rId21"/>
    <p:sldId id="276" r:id="rId22"/>
    <p:sldId id="283" r:id="rId23"/>
    <p:sldId id="306" r:id="rId24"/>
    <p:sldId id="311" r:id="rId25"/>
    <p:sldId id="308" r:id="rId26"/>
    <p:sldId id="309" r:id="rId27"/>
    <p:sldId id="277" r:id="rId28"/>
    <p:sldId id="302" r:id="rId29"/>
    <p:sldId id="303" r:id="rId30"/>
    <p:sldId id="304" r:id="rId31"/>
    <p:sldId id="278" r:id="rId32"/>
    <p:sldId id="298" r:id="rId33"/>
    <p:sldId id="299" r:id="rId34"/>
    <p:sldId id="300" r:id="rId35"/>
    <p:sldId id="312" r:id="rId36"/>
    <p:sldId id="279" r:id="rId37"/>
    <p:sldId id="295" r:id="rId38"/>
    <p:sldId id="264" r:id="rId39"/>
    <p:sldId id="313" r:id="rId40"/>
    <p:sldId id="318" r:id="rId41"/>
    <p:sldId id="314" r:id="rId42"/>
    <p:sldId id="315" r:id="rId43"/>
    <p:sldId id="316" r:id="rId44"/>
    <p:sldId id="317" r:id="rId4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287"/>
            <p14:sldId id="267"/>
            <p14:sldId id="269"/>
            <p14:sldId id="270"/>
            <p14:sldId id="288"/>
            <p14:sldId id="260"/>
            <p14:sldId id="273"/>
            <p14:sldId id="274"/>
            <p14:sldId id="275"/>
            <p14:sldId id="310"/>
            <p14:sldId id="296"/>
            <p14:sldId id="297"/>
            <p14:sldId id="305"/>
            <p14:sldId id="276"/>
            <p14:sldId id="283"/>
            <p14:sldId id="306"/>
            <p14:sldId id="311"/>
            <p14:sldId id="308"/>
            <p14:sldId id="309"/>
            <p14:sldId id="277"/>
            <p14:sldId id="302"/>
            <p14:sldId id="303"/>
            <p14:sldId id="304"/>
            <p14:sldId id="278"/>
            <p14:sldId id="298"/>
            <p14:sldId id="299"/>
            <p14:sldId id="300"/>
            <p14:sldId id="312"/>
            <p14:sldId id="279"/>
            <p14:sldId id="295"/>
            <p14:sldId id="264"/>
            <p14:sldId id="313"/>
            <p14:sldId id="318"/>
            <p14:sldId id="314"/>
            <p14:sldId id="315"/>
            <p14:sldId id="316"/>
            <p14:sldId id="317"/>
          </p14:sldIdLst>
        </p14:section>
        <p14:section name="Untitled Section" id="{935DED2F-CB5C-4119-92C3-B398ADE4BB97}">
          <p14:sldIdLst/>
        </p14:section>
      </p14:sectionLst>
    </p:ext>
    <p:ext uri="{EFAFB233-063F-42B5-8137-9DF3F51BA10A}">
      <p15:sldGuideLst xmlns:p15="http://schemas.microsoft.com/office/powerpoint/2012/main">
        <p15:guide id="1" orient="horz" pos="2400" userDrawn="1">
          <p15:clr>
            <a:srgbClr val="A4A3A4"/>
          </p15:clr>
        </p15:guide>
        <p15:guide id="2" pos="736"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1F497D"/>
    <a:srgbClr val="DE6126"/>
    <a:srgbClr val="000000"/>
    <a:srgbClr val="EEECE1"/>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55D26-1616-4C29-8F7A-ADC01F1F3536}" v="17" dt="2020-11-02T08:54:13.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34008" autoAdjust="0"/>
  </p:normalViewPr>
  <p:slideViewPr>
    <p:cSldViewPr snapToGrid="0" snapToObjects="1">
      <p:cViewPr varScale="1">
        <p:scale>
          <a:sx n="38" d="100"/>
          <a:sy n="38" d="100"/>
        </p:scale>
        <p:origin x="3660" y="60"/>
      </p:cViewPr>
      <p:guideLst>
        <p:guide orient="horz" pos="2400"/>
        <p:guide pos="7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60"/>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11/27/2020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11/27/2020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OCLC Research did a 2017 survey of the Research Library Partnership on Equity, Diversity, and Inclusion,  metadata in library catalogs (third from left) lagged behind changes institutions had already changed in their workflows to comply with their EDI goals and principles.  Ability to link to multiple vocabularies with different labels is a promising approach to address language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331227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rPr>
              <a:t>On the whole it seems that UK librarians have had less opportunities to be involved in the bigger kind of Linked Data projects that we follow in the US.  But there’s a lot happening in the realm of identifiers.  The report mentions British Library work with publishers to add ISNIs to publisher metadata so that identifiers appear earlier in the supply chain.  And BIC have recently launched the Metadata Capabilities Directory.  I think we can be hopeful this representation of how metadata is used across the supply chain will show where we can work together to seed metadata with useful identifiers and create more links.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11</a:t>
            </a:fld>
            <a:endParaRPr lang="en-US" dirty="0"/>
          </a:p>
        </p:txBody>
      </p:sp>
    </p:spTree>
    <p:extLst>
      <p:ext uri="{BB962C8B-B14F-4D97-AF65-F5344CB8AC3E}">
        <p14:creationId xmlns:p14="http://schemas.microsoft.com/office/powerpoint/2010/main" val="320836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Persistent identifiers are the basis of one of the projects of Towards a National Collection, which aims to bring collections together across institutional boundaries in the heritage sector, using identifiers.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FREYA has been running a bit longer – it’s an EU funded project, with the BL as a partner, aiming to extend the infrastructure of persistent identifiers in open research by building a graph that will link PIDs from different systems together, to support discovery of connections at least a couple of steps away.    </a:t>
            </a:r>
          </a:p>
          <a:p>
            <a:r>
              <a:rPr lang="en-GB" sz="1800" dirty="0">
                <a:effectLst/>
                <a:latin typeface="Calibri" panose="020F0502020204030204" pitchFamily="34" charset="0"/>
                <a:ea typeface="Calibri" panose="020F0502020204030204" pitchFamily="34" charset="0"/>
              </a:rPr>
              <a:t>But we see from this that no single identifier covers all use cases and so there’s still this need to support the creation of links and connections.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53121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Karen mentioned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and there’s currently a lot of discussion around its potential as an identifier hub – from a library/research perspective think of bringing together identifiers such as ORCID, ISNI, LC, VIAF, Scopus, Microsoft Academic, Twitter, to name just a few.  </a:t>
            </a:r>
          </a:p>
          <a:p>
            <a:r>
              <a:rPr lang="en-GB" sz="1800" dirty="0">
                <a:effectLst/>
                <a:latin typeface="Calibri" panose="020F0502020204030204" pitchFamily="34" charset="0"/>
                <a:ea typeface="Calibri" panose="020F0502020204030204" pitchFamily="34" charset="0"/>
              </a:rPr>
              <a:t>Personally I’m really excited about the potential of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and the opportunities it offers to mint unique identifiers for the entities in our resources, pulling our content into the Linked Open Data ecosystem, and connecting it with unique identifiers from external knowledge systems.  Google Knowledge Graphs, digital assistants such as Alexa and Siri, and Wikipedia </a:t>
            </a:r>
            <a:r>
              <a:rPr lang="en-GB" sz="1800" dirty="0" err="1">
                <a:effectLst/>
                <a:latin typeface="Calibri" panose="020F0502020204030204" pitchFamily="34" charset="0"/>
                <a:ea typeface="Calibri" panose="020F0502020204030204" pitchFamily="34" charset="0"/>
              </a:rPr>
              <a:t>Infoboxes</a:t>
            </a:r>
            <a:r>
              <a:rPr lang="en-GB" sz="1800" dirty="0">
                <a:effectLst/>
                <a:latin typeface="Calibri" panose="020F0502020204030204" pitchFamily="34" charset="0"/>
                <a:ea typeface="Calibri" panose="020F0502020204030204" pitchFamily="34" charset="0"/>
              </a:rPr>
              <a:t> are all populated with information harvested from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so content we create in it will impact search engine results and create bridges across currently siloed domains to make Library data more widely accessible, enabling new connections and discoveries.  </a:t>
            </a:r>
          </a:p>
          <a:p>
            <a:r>
              <a:rPr lang="en-GB" sz="1800" dirty="0">
                <a:effectLst/>
                <a:latin typeface="Calibri" panose="020F0502020204030204" pitchFamily="34" charset="0"/>
                <a:ea typeface="Calibri" panose="020F0502020204030204" pitchFamily="34" charset="0"/>
              </a:rPr>
              <a:t>At LSE I’m in the early days of creating experimental data models and thinking about how to scale up some manual work into a more automated project to add content to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but there are other UK colleagues who’ve been doing a lot more work in this area – </a:t>
            </a:r>
          </a:p>
          <a:p>
            <a:r>
              <a:rPr lang="en-GB" sz="1800" dirty="0">
                <a:effectLst/>
                <a:latin typeface="Calibri" panose="020F0502020204030204" pitchFamily="34" charset="0"/>
                <a:ea typeface="Calibri" panose="020F0502020204030204" pitchFamily="34" charset="0"/>
              </a:rPr>
              <a:t>Jason Evans from the National Library of Wales has presented on using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to improve access to data, to improve data quality and to develop new tools and services for users.  </a:t>
            </a:r>
            <a:r>
              <a:rPr lang="en-GB" sz="1800" b="1" u="none" strike="noStrike"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Martin Poulter has blogged about his work at Oxford getting a whole variety of datasets onto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He recently co-authored a UKSG article with Nick Sheppard at Leeds about Wikimedia and universities.  Leeds have blogged about their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learning and how they drew on the expertise of Andrew McEwan at the University of Edinburgh.  And finally, from a different angle, Harrison </a:t>
            </a:r>
            <a:r>
              <a:rPr lang="en-GB" sz="1800" dirty="0" err="1">
                <a:effectLst/>
                <a:latin typeface="Calibri" panose="020F0502020204030204" pitchFamily="34" charset="0"/>
                <a:ea typeface="Calibri" panose="020F0502020204030204" pitchFamily="34" charset="0"/>
              </a:rPr>
              <a:t>Pim</a:t>
            </a:r>
            <a:r>
              <a:rPr lang="en-GB" sz="1800" dirty="0">
                <a:effectLst/>
                <a:latin typeface="Calibri" panose="020F0502020204030204" pitchFamily="34" charset="0"/>
                <a:ea typeface="Calibri" panose="020F0502020204030204" pitchFamily="34" charset="0"/>
              </a:rPr>
              <a:t>, from the </a:t>
            </a:r>
            <a:r>
              <a:rPr lang="en-GB" sz="1800" dirty="0" err="1">
                <a:effectLst/>
                <a:latin typeface="Calibri" panose="020F0502020204030204" pitchFamily="34" charset="0"/>
                <a:ea typeface="Calibri" panose="020F0502020204030204" pitchFamily="34" charset="0"/>
              </a:rPr>
              <a:t>Wellcome</a:t>
            </a:r>
            <a:r>
              <a:rPr lang="en-GB" sz="1800" dirty="0">
                <a:effectLst/>
                <a:latin typeface="Calibri" panose="020F0502020204030204" pitchFamily="34" charset="0"/>
                <a:ea typeface="Calibri" panose="020F0502020204030204" pitchFamily="34" charset="0"/>
              </a:rPr>
              <a:t> has recently spoken about enriching their data with external content from sources such as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to connect works, people and concepts to improve search and discovery. </a:t>
            </a:r>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366983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potential of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to address knowledge equity is the focus of session 5 of IFLA’s recently produced </a:t>
            </a:r>
            <a:r>
              <a:rPr lang="en-GB" sz="1800" dirty="0" err="1">
                <a:effectLst/>
                <a:latin typeface="Calibri" panose="020F0502020204030204" pitchFamily="34" charset="0"/>
                <a:ea typeface="Calibri" panose="020F0502020204030204" pitchFamily="34" charset="0"/>
              </a:rPr>
              <a:t>WikiCite</a:t>
            </a:r>
            <a:r>
              <a:rPr lang="en-GB" sz="1800" dirty="0">
                <a:effectLst/>
                <a:latin typeface="Calibri" panose="020F0502020204030204" pitchFamily="34" charset="0"/>
                <a:ea typeface="Calibri" panose="020F0502020204030204" pitchFamily="34" charset="0"/>
              </a:rPr>
              <a:t> discussion series.  </a:t>
            </a:r>
          </a:p>
          <a:p>
            <a:r>
              <a:rPr lang="en-GB" sz="1800" dirty="0">
                <a:effectLst/>
                <a:latin typeface="Calibri" panose="020F0502020204030204" pitchFamily="34" charset="0"/>
                <a:ea typeface="Calibri" panose="020F0502020204030204" pitchFamily="34" charset="0"/>
              </a:rPr>
              <a:t>And there’s been a lot of collaborative work between colleagues in the UK, the US and Canada on the Cataloguing code of ethics.   [As Richard Ovenden said this morning we have to be conscious of the new layers of knowledge we create through our metadata, and our responsibility for that].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14</a:t>
            </a:fld>
            <a:endParaRPr lang="en-US" dirty="0"/>
          </a:p>
        </p:txBody>
      </p:sp>
    </p:spTree>
    <p:extLst>
      <p:ext uri="{BB962C8B-B14F-4D97-AF65-F5344CB8AC3E}">
        <p14:creationId xmlns:p14="http://schemas.microsoft.com/office/powerpoint/2010/main" val="58008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focused on specific challenges in describing the materials created and curated by institutions (Lorcan Dempsey’s “Inside-Out” collections), reflecting the firm belief that metadata underlies all discovery regardless of format, now and in the future.  These are the five formats covered. Image collections provided an opportunity to highlight the ResearchWorks IIIF Explorer to showcase the wonderful opportunity to retrieve images across different institutions and collections.</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309668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In providing access to facilitated collections we’re all very aware of the tension between timeliness and good quality description.  NAG’s Quality of Shelf Ready Metadata report, prepared by Emma Booth, encourages libraries and suppliers to work together to ensure fit for purpose metadata to support discovery and use, and the NBK is a national bibliographic data infrastructure which can support us in shared cataloguing.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24308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NBK supports the work of Plan M, which is </a:t>
            </a:r>
            <a:r>
              <a:rPr lang="en-GB" sz="1200" dirty="0">
                <a:effectLst/>
                <a:latin typeface="Calibri" panose="020F0502020204030204" pitchFamily="34" charset="0"/>
                <a:ea typeface="Calibri" panose="020F0502020204030204" pitchFamily="34" charset="0"/>
              </a:rPr>
              <a:t>seeking to streamline the bibliographic ecosystem in the UK.   One of the outcomes of this anticipates that metadata associated with ‘routine acquisition’ will be a solved issue, allowing focus on metadata for our inside out collections.    </a:t>
            </a:r>
            <a:endParaRPr lang="en-GB" dirty="0"/>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128142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At LSE we’ve embarked on a piece of work I’ve called ‘Fit for Purpose metadata’ which looks, among other things, at how we can increase reliance on externally supplied records in order to create the capacity to engage with digital scholarship and linked data developments for our unique resources.  </a:t>
            </a:r>
          </a:p>
          <a:p>
            <a:r>
              <a:rPr lang="en-GB" sz="1800" dirty="0">
                <a:effectLst/>
                <a:latin typeface="Calibri" panose="020F0502020204030204" pitchFamily="34" charset="0"/>
                <a:ea typeface="Calibri" panose="020F0502020204030204" pitchFamily="34" charset="0"/>
              </a:rPr>
              <a:t>Colleagues in the Digital Library team have been experimenting with pushing unique content to various platforms - Google Arts and Culture, Flickr, </a:t>
            </a:r>
            <a:r>
              <a:rPr lang="en-GB" sz="1800" dirty="0" err="1">
                <a:effectLst/>
                <a:latin typeface="Calibri" panose="020F0502020204030204" pitchFamily="34" charset="0"/>
                <a:ea typeface="Calibri" panose="020F0502020204030204" pitchFamily="34" charset="0"/>
              </a:rPr>
              <a:t>Unsplash</a:t>
            </a:r>
            <a:r>
              <a:rPr lang="en-GB" sz="1800" dirty="0">
                <a:effectLst/>
                <a:latin typeface="Calibri" panose="020F0502020204030204" pitchFamily="34" charset="0"/>
                <a:ea typeface="Calibri" panose="020F0502020204030204" pitchFamily="34" charset="0"/>
              </a:rPr>
              <a:t> and JSTOR Open Community Collections, and I’ve been looking at how we can link these external platform collections with the Library via </a:t>
            </a:r>
            <a:r>
              <a:rPr lang="en-GB" sz="1800" dirty="0" err="1">
                <a:effectLst/>
                <a:latin typeface="Calibri" panose="020F0502020204030204" pitchFamily="34" charset="0"/>
                <a:ea typeface="Calibri" panose="020F0502020204030204" pitchFamily="34" charset="0"/>
              </a:rPr>
              <a:t>Wikidata</a:t>
            </a:r>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0423A2AC-9B78-424E-BB53-8E1EA438AF47}" type="slidenum">
              <a:rPr lang="en-GB" smtClean="0"/>
              <a:t>19</a:t>
            </a:fld>
            <a:endParaRPr lang="en-GB"/>
          </a:p>
        </p:txBody>
      </p:sp>
    </p:spTree>
    <p:extLst>
      <p:ext uri="{BB962C8B-B14F-4D97-AF65-F5344CB8AC3E}">
        <p14:creationId xmlns:p14="http://schemas.microsoft.com/office/powerpoint/2010/main" val="208829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Working with unique content tends to mean we’re outside the realm of traditional library name authority files, and the Archives Hub Names project is exploring how to process and match names to enable linking resources from different collections.  </a:t>
            </a:r>
          </a:p>
          <a:p>
            <a:r>
              <a:rPr lang="en-GB" sz="1800" dirty="0">
                <a:effectLst/>
                <a:latin typeface="Calibri" panose="020F0502020204030204" pitchFamily="34" charset="0"/>
                <a:ea typeface="Calibri" panose="020F0502020204030204" pitchFamily="34" charset="0"/>
              </a:rPr>
              <a:t>Unique content also often means we’re working with the different formats Karen’s highlighted.  Jisc recently worked with LSE and UCL to explore using IIIF to ease cataloguing issues and bottlenecks in digitisation projects.  And I’m aware that Manchester have developed expertise with TEI for work with their digital collections to provide rich, contextual metadata.    </a:t>
            </a:r>
          </a:p>
          <a:p>
            <a:r>
              <a:rPr lang="en-GB" sz="1800" dirty="0">
                <a:effectLst/>
                <a:latin typeface="Calibri" panose="020F0502020204030204" pitchFamily="34" charset="0"/>
                <a:ea typeface="Calibri" panose="020F0502020204030204" pitchFamily="34" charset="0"/>
              </a:rPr>
              <a:t>Research data is an emerging area of involvement for metadata colleagues - during lockdown the metadata team at LSE have carried out an audit of LSE datasets in external repositories to support our REF submission.  Elsewhere metadata colleagues are sometimes involved in providing the metadata for internal research data repositories.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20</a:t>
            </a:fld>
            <a:endParaRPr lang="en-US" dirty="0"/>
          </a:p>
        </p:txBody>
      </p:sp>
    </p:spTree>
    <p:extLst>
      <p:ext uri="{BB962C8B-B14F-4D97-AF65-F5344CB8AC3E}">
        <p14:creationId xmlns:p14="http://schemas.microsoft.com/office/powerpoint/2010/main" val="428103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a:t>
            </a:fld>
            <a:endParaRPr lang="en-US" dirty="0"/>
          </a:p>
        </p:txBody>
      </p:sp>
    </p:spTree>
    <p:extLst>
      <p:ext uri="{BB962C8B-B14F-4D97-AF65-F5344CB8AC3E}">
        <p14:creationId xmlns:p14="http://schemas.microsoft.com/office/powerpoint/2010/main" val="172817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covered uses of metadata beyond describing materials, “Metadata as a Service”. This included new applications, such as visualizing the distribution for different Australian aboriginal languages represented in the Australian National Bibliographic Database drawn from the language codes assigned (on the left) and bibliometrics supplied by the British Library to the UK </a:t>
            </a:r>
            <a:r>
              <a:rPr lang="en-US" dirty="0" err="1"/>
              <a:t>Hatchette’s</a:t>
            </a:r>
            <a:r>
              <a:rPr lang="en-US" dirty="0"/>
              <a:t> publisher group on their top authors represented in the BL’s catalog used to decorate their headquarters (on the right).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21</a:t>
            </a:fld>
            <a:endParaRPr lang="en-US" dirty="0"/>
          </a:p>
        </p:txBody>
      </p:sp>
    </p:spTree>
    <p:extLst>
      <p:ext uri="{BB962C8B-B14F-4D97-AF65-F5344CB8AC3E}">
        <p14:creationId xmlns:p14="http://schemas.microsoft.com/office/powerpoint/2010/main" val="105530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evolution of metadata as a service brings new opportunities for involvement and I’d encourage colleagues to be proactive in seeking those out.  </a:t>
            </a:r>
          </a:p>
          <a:p>
            <a:r>
              <a:rPr lang="en-GB" sz="1800" dirty="0">
                <a:effectLst/>
                <a:latin typeface="Calibri" panose="020F0502020204030204" pitchFamily="34" charset="0"/>
                <a:ea typeface="Calibri" panose="020F0502020204030204" pitchFamily="34" charset="0"/>
              </a:rPr>
              <a:t>Before lockdown I began a piece of work at LSE to review and reprioritise the work of the Metadata team to ensure we were supporting the changing needs of the library.   As a result of this I’ve been seeking to reposition the team as a collaborative partner and also think about how we can establish metadata as a primary output in its own right, not simply as a supporting feature of other library services.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22</a:t>
            </a:fld>
            <a:endParaRPr lang="en-US" dirty="0"/>
          </a:p>
        </p:txBody>
      </p:sp>
    </p:spTree>
    <p:extLst>
      <p:ext uri="{BB962C8B-B14F-4D97-AF65-F5344CB8AC3E}">
        <p14:creationId xmlns:p14="http://schemas.microsoft.com/office/powerpoint/2010/main" val="169126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Lockdown has obviously had an unexpected impact on this, but we’ve been able to increase cross team working with the Research Support team, revive some involvement with Digital Library projects and plan work with the Online Services team as part of optimising library systems work.  </a:t>
            </a:r>
          </a:p>
          <a:p>
            <a:r>
              <a:rPr lang="en-GB" sz="1800" dirty="0">
                <a:effectLst/>
                <a:latin typeface="Calibri" panose="020F0502020204030204" pitchFamily="34" charset="0"/>
                <a:ea typeface="Calibri" panose="020F0502020204030204" pitchFamily="34" charset="0"/>
              </a:rPr>
              <a:t>Longer term I want us to look at collaborative partnerships to open up our metadata and expose it on the Web, and consider how collection metadata might be useful for research.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23</a:t>
            </a:fld>
            <a:endParaRPr lang="en-US" dirty="0"/>
          </a:p>
        </p:txBody>
      </p:sp>
    </p:spTree>
    <p:extLst>
      <p:ext uri="{BB962C8B-B14F-4D97-AF65-F5344CB8AC3E}">
        <p14:creationId xmlns:p14="http://schemas.microsoft.com/office/powerpoint/2010/main" val="464477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idea of the catalogue as data is a culture shift we’re beginning to see more.  James Baker, at the University of Sussex has blogged about the Legacies of Catalogue Descriptions project looking at computational, critical and curatorial analysis of collection catalogues.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And Tim Hitchcock, also from Sussex, gave a fascinating presentation at RLUK 2019 about connecting scholars with bibliographic data for research.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24</a:t>
            </a:fld>
            <a:endParaRPr lang="en-US" dirty="0"/>
          </a:p>
        </p:txBody>
      </p:sp>
    </p:spTree>
    <p:extLst>
      <p:ext uri="{BB962C8B-B14F-4D97-AF65-F5344CB8AC3E}">
        <p14:creationId xmlns:p14="http://schemas.microsoft.com/office/powerpoint/2010/main" val="3049905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implications of the transition on staffing generated lots of discussion on the culture shift necessary, plus learning opportunities, the new tools and skills needed, self-education, and addressing staff turnover.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25</a:t>
            </a:fld>
            <a:endParaRPr lang="en-US" dirty="0"/>
          </a:p>
        </p:txBody>
      </p:sp>
    </p:spTree>
    <p:extLst>
      <p:ext uri="{BB962C8B-B14F-4D97-AF65-F5344CB8AC3E}">
        <p14:creationId xmlns:p14="http://schemas.microsoft.com/office/powerpoint/2010/main" val="2443347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RLUK in particular have highlighted the culture shift we’re seeing through their Manifesto for the Digital Shift in research libraries, and their new Digital Shift Forum.  </a:t>
            </a:r>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26</a:t>
            </a:fld>
            <a:endParaRPr lang="en-US" dirty="0"/>
          </a:p>
        </p:txBody>
      </p:sp>
    </p:spTree>
    <p:extLst>
      <p:ext uri="{BB962C8B-B14F-4D97-AF65-F5344CB8AC3E}">
        <p14:creationId xmlns:p14="http://schemas.microsoft.com/office/powerpoint/2010/main" val="417072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In this environment it’s vital not only to know, but to show how metadata links with and supports our library and institutional strategies – at LSE we do that through a team purpose tree which shows where our work fits into the library strategy, in turn informed by institutional strategy.  </a:t>
            </a:r>
          </a:p>
        </p:txBody>
      </p:sp>
      <p:sp>
        <p:nvSpPr>
          <p:cNvPr id="4" name="Slide Number Placeholder 3"/>
          <p:cNvSpPr>
            <a:spLocks noGrp="1"/>
          </p:cNvSpPr>
          <p:nvPr>
            <p:ph type="sldNum" sz="quarter" idx="5"/>
          </p:nvPr>
        </p:nvSpPr>
        <p:spPr/>
        <p:txBody>
          <a:bodyPr/>
          <a:lstStyle/>
          <a:p>
            <a:fld id="{299D7421-AD5D-46DA-91F4-10FFFF42BEC0}" type="slidenum">
              <a:rPr lang="en-US" smtClean="0"/>
              <a:t>27</a:t>
            </a:fld>
            <a:endParaRPr lang="en-US" dirty="0"/>
          </a:p>
        </p:txBody>
      </p:sp>
    </p:spTree>
    <p:extLst>
      <p:ext uri="{BB962C8B-B14F-4D97-AF65-F5344CB8AC3E}">
        <p14:creationId xmlns:p14="http://schemas.microsoft.com/office/powerpoint/2010/main" val="296737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Flexibility is absolutely key so that metadata colleagues can support the wider work of the library, and it’s always better to be able to offer your services than to be asked for your help! During lockdown colleagues in the Metadata team at LSE were able to get involved in reviewing Data Management Plans and that’s enriched their work in the Metadata team  by giving visibility of an earlier part of the research process when they’re used to working towards the end of it.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28</a:t>
            </a:fld>
            <a:endParaRPr lang="en-US" dirty="0"/>
          </a:p>
        </p:txBody>
      </p:sp>
    </p:spTree>
    <p:extLst>
      <p:ext uri="{BB962C8B-B14F-4D97-AF65-F5344CB8AC3E}">
        <p14:creationId xmlns:p14="http://schemas.microsoft.com/office/powerpoint/2010/main" val="4182870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We also need to be prepared to carry out process reviews and seek out efficiencies.  This year one of my team has been looking at how brief record rules in Alma might help us to spend less time reviewing metadata for teaching collections, and is hopeful we can shave 170 hours off the process a year.  And we need to look at where we need new skills - another of my team is learning Python and has used new skills to further automate our blog metadata and some research support tasks.  Time saved in the team is then repurposed to new and developmental work.  My message as we navigate this culture shift in our libraries and transition to the next generation of metadata is don’t be afraid to experiment – that’s how we’ll learn and develop new skills to support our profession in the global sharing of data.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23A2AC-9B78-424E-BB53-8E1EA438AF4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65772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concludes with the work underway at OCLC on the Shared Entity Management Infrastructure and the Focus Group’s expectation that it will address many of the challenges documented in the report around persistent identifiers, especially providing language-neutral links to trustworthy sources.  A key take-away: Good linked data require good metadata!</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30</a:t>
            </a:fld>
            <a:endParaRPr lang="en-US" dirty="0"/>
          </a:p>
        </p:txBody>
      </p:sp>
    </p:spTree>
    <p:extLst>
      <p:ext uri="{BB962C8B-B14F-4D97-AF65-F5344CB8AC3E}">
        <p14:creationId xmlns:p14="http://schemas.microsoft.com/office/powerpoint/2010/main" val="408322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some background on the OCLC Research Library Partners Metadata Managers Focus Group. The 62 research institutions represented on the Metadata Managers Focus Group includes ten in the UK and Ireland, and Helen is one of the Focus Group members. The discussions and responses to question sets over the last six years (2015 -2020) provided the fodder for the </a:t>
            </a:r>
            <a:r>
              <a:rPr lang="en-US" i="1" dirty="0"/>
              <a:t>Transitioning to the Next Generation of Metadata </a:t>
            </a:r>
            <a:r>
              <a:rPr lang="en-US" i="0" dirty="0"/>
              <a:t>report.</a:t>
            </a: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3408420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We also published as a supplementary document to the report an annotated bibliography of all the HangingTogether blog posts cited in the report, organized to mirror the sections of the report, and providing more details on each. </a:t>
            </a:r>
          </a:p>
        </p:txBody>
      </p:sp>
      <p:sp>
        <p:nvSpPr>
          <p:cNvPr id="4" name="Slide Number Placeholder 3"/>
          <p:cNvSpPr>
            <a:spLocks noGrp="1"/>
          </p:cNvSpPr>
          <p:nvPr>
            <p:ph type="sldNum" sz="quarter" idx="5"/>
          </p:nvPr>
        </p:nvSpPr>
        <p:spPr/>
        <p:txBody>
          <a:bodyPr/>
          <a:lstStyle/>
          <a:p>
            <a:fld id="{299D7421-AD5D-46DA-91F4-10FFFF42BEC0}" type="slidenum">
              <a:rPr lang="en-US" smtClean="0"/>
              <a:t>31</a:t>
            </a:fld>
            <a:endParaRPr lang="en-US" dirty="0"/>
          </a:p>
        </p:txBody>
      </p:sp>
    </p:spTree>
    <p:extLst>
      <p:ext uri="{BB962C8B-B14F-4D97-AF65-F5344CB8AC3E}">
        <p14:creationId xmlns:p14="http://schemas.microsoft.com/office/powerpoint/2010/main" val="63292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32</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discussions and Focus Group responses were summarized on our HangingTogether blog, 36 of them in this six-year period.</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4</a:t>
            </a:fld>
            <a:endParaRPr lang="en-US" dirty="0"/>
          </a:p>
        </p:txBody>
      </p:sp>
    </p:spTree>
    <p:extLst>
      <p:ext uri="{BB962C8B-B14F-4D97-AF65-F5344CB8AC3E}">
        <p14:creationId xmlns:p14="http://schemas.microsoft.com/office/powerpoint/2010/main" val="34583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And I did a “meta-synthesis” of all of them and categorized them into these five sections in the report, which Helen reviewed. The report includes 148 citations, not just to the HangingTogether blog posts, but to other OCLC Research reports and references the Focus Group members included in their responses to question sets.  I will briefly highlight some key takeaways in each of these sections, and Helen will provide the UK context for each. </a:t>
            </a:r>
          </a:p>
        </p:txBody>
      </p:sp>
      <p:sp>
        <p:nvSpPr>
          <p:cNvPr id="4" name="Slide Number Placeholder 3"/>
          <p:cNvSpPr>
            <a:spLocks noGrp="1"/>
          </p:cNvSpPr>
          <p:nvPr>
            <p:ph type="sldNum" sz="quarter" idx="5"/>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6856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This quotation from the report’s introduction is an underlying theme of Focus Group discussions, reinforced from the British Library’s Collection Management Strategy 2019-2023 </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Traditional methods of metadata generation, management and dissemination are not scalable or appropriate to an era of rapid digital change, rising audience expectations and diminishing resources.” (https://www.bl.uk/bibliographic/pdfs/british-library-collection-metadata-strategy-2019-2023.pdf</a:t>
            </a:r>
            <a:r>
              <a:rPr lang="en-US" sz="1200" b="0" i="1" u="none" strike="noStrike" kern="1200" baseline="0" dirty="0">
                <a:solidFill>
                  <a:schemeClr val="tx1"/>
                </a:solidFill>
                <a:latin typeface="+mn-lt"/>
                <a:ea typeface="+mn-ea"/>
                <a:cs typeface="+mn-cs"/>
              </a:rPr>
              <a:t>)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theme is a frustration of the state of current metadata.</a:t>
            </a:r>
            <a:endParaRPr lang="en-US" i="0" dirty="0"/>
          </a:p>
        </p:txBody>
      </p:sp>
      <p:sp>
        <p:nvSpPr>
          <p:cNvPr id="4" name="Slide Number Placeholder 3"/>
          <p:cNvSpPr>
            <a:spLocks noGrp="1"/>
          </p:cNvSpPr>
          <p:nvPr>
            <p:ph type="sldNum" sz="quarter" idx="5"/>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417700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Firstly, thank you very much to Karen for the opportunity to speak alongside her on the report she’s authored.     </a:t>
            </a:r>
          </a:p>
          <a:p>
            <a:r>
              <a:rPr lang="en-GB" sz="1200" dirty="0">
                <a:effectLst/>
                <a:latin typeface="Calibri" panose="020F0502020204030204" pitchFamily="34" charset="0"/>
                <a:ea typeface="Calibri" panose="020F0502020204030204" pitchFamily="34" charset="0"/>
              </a:rPr>
              <a:t>Many of the trends in the report were raised at the UK’s Future of Cataloguing events held during 2019.  </a:t>
            </a:r>
          </a:p>
          <a:p>
            <a:r>
              <a:rPr lang="en-GB" sz="1200" dirty="0">
                <a:effectLst/>
                <a:latin typeface="Calibri" panose="020F0502020204030204" pitchFamily="34" charset="0"/>
                <a:ea typeface="Calibri" panose="020F0502020204030204" pitchFamily="34" charset="0"/>
              </a:rPr>
              <a:t>In drawing out the UK context I’ll cover metadata for collections and research outputs in support of our local communities and the wider world, with a focus on how our metadata transition can contribute to the global web of data. </a:t>
            </a:r>
          </a:p>
          <a:p>
            <a:r>
              <a:rPr lang="en-GB" sz="1200" dirty="0">
                <a:effectLst/>
                <a:latin typeface="Calibri" panose="020F0502020204030204" pitchFamily="34" charset="0"/>
                <a:ea typeface="Calibri" panose="020F0502020204030204" pitchFamily="34" charset="0"/>
              </a:rPr>
              <a:t>This will be a whistle-stop tour so there will undoubtedly be some things I don’t cover and some inevitable bias to work at my own institution.  Please get in touch with me or with MDG if you’re aware of other relevant work – we are stronger when we collaborate so it’s always good to learn from and support one another.   Links to everything I mention are at the end of the slides.   </a:t>
            </a:r>
          </a:p>
          <a:p>
            <a:endParaRPr lang="en-GB" dirty="0"/>
          </a:p>
        </p:txBody>
      </p:sp>
      <p:sp>
        <p:nvSpPr>
          <p:cNvPr id="4" name="Slide Number Placeholder 3"/>
          <p:cNvSpPr>
            <a:spLocks noGrp="1"/>
          </p:cNvSpPr>
          <p:nvPr>
            <p:ph type="sldNum" sz="quarter" idx="5"/>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357202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Many Focus Group discussions focused on the changes taking place in the transition to linked data and identifiers. </a:t>
            </a:r>
          </a:p>
        </p:txBody>
      </p:sp>
      <p:sp>
        <p:nvSpPr>
          <p:cNvPr id="4" name="Slide Number Placeholder 3"/>
          <p:cNvSpPr>
            <a:spLocks noGrp="1"/>
          </p:cNvSpPr>
          <p:nvPr>
            <p:ph type="sldNum" sz="quarter" idx="5"/>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295242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shifts underway is from authority control to identity management, and the value of “identifier hubs” such as Wikidata to aggregate identifiers pointing to the same entity and also offering labels in different languages and writing systems.</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2097067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1" y="3"/>
            <a:ext cx="4360332"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4246052" y="3"/>
            <a:ext cx="7973480" cy="1385363"/>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36" name="Text Placeholder 35"/>
          <p:cNvSpPr>
            <a:spLocks noGrp="1"/>
          </p:cNvSpPr>
          <p:nvPr>
            <p:ph type="body" sz="quarter" idx="12" hasCustomPrompt="1"/>
          </p:nvPr>
        </p:nvSpPr>
        <p:spPr>
          <a:xfrm>
            <a:off x="2" y="1962171"/>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83370"/>
            <a:ext cx="10339693"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014387"/>
            <a:ext cx="1860446"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3" y="4415448"/>
            <a:ext cx="1367554"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4061133" y="3"/>
            <a:ext cx="715657"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defRPr sz="3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31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8039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39380"/>
            <a:ext cx="10363200" cy="1164897"/>
          </a:xfrm>
        </p:spPr>
        <p:txBody>
          <a:bodyPr anchor="t">
            <a:normAutofit/>
          </a:bodyPr>
          <a:lstStyle>
            <a:lvl1pPr algn="l">
              <a:defRPr sz="4000"/>
            </a:lvl1pPr>
          </a:lstStyle>
          <a:p>
            <a:r>
              <a:rPr lang="en-GB" dirty="0"/>
              <a:t>Click to edit Master title style</a:t>
            </a:r>
            <a:endParaRPr lang="en-US" dirty="0"/>
          </a:p>
        </p:txBody>
      </p:sp>
      <p:sp>
        <p:nvSpPr>
          <p:cNvPr id="3" name="Subtitle 2"/>
          <p:cNvSpPr>
            <a:spLocks noGrp="1"/>
          </p:cNvSpPr>
          <p:nvPr>
            <p:ph type="subTitle" idx="1"/>
          </p:nvPr>
        </p:nvSpPr>
        <p:spPr>
          <a:xfrm>
            <a:off x="914400" y="2040759"/>
            <a:ext cx="10363200" cy="359804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40411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defRPr sz="3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31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28475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5191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2463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02653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GB" dirty="0"/>
              <a:t>Click to edit Master title style</a:t>
            </a:r>
            <a:endParaRPr lang="en-US" dirty="0"/>
          </a:p>
        </p:txBody>
      </p:sp>
    </p:spTree>
    <p:extLst>
      <p:ext uri="{BB962C8B-B14F-4D97-AF65-F5344CB8AC3E}">
        <p14:creationId xmlns:p14="http://schemas.microsoft.com/office/powerpoint/2010/main" val="131722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9382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7" y="1990726"/>
            <a:ext cx="2688167"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2"/>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3" name="Text Placeholder 12"/>
          <p:cNvSpPr>
            <a:spLocks noGrp="1"/>
          </p:cNvSpPr>
          <p:nvPr>
            <p:ph type="body" sz="quarter" idx="12" hasCustomPrompt="1"/>
          </p:nvPr>
        </p:nvSpPr>
        <p:spPr>
          <a:xfrm>
            <a:off x="4555077" y="2638427"/>
            <a:ext cx="7636932"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986213"/>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3"/>
            <a:ext cx="7636933"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7"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Text Placeholder 8"/>
          <p:cNvSpPr>
            <a:spLocks noGrp="1"/>
          </p:cNvSpPr>
          <p:nvPr>
            <p:ph type="body" sz="quarter" idx="10" hasCustomPrompt="1"/>
          </p:nvPr>
        </p:nvSpPr>
        <p:spPr>
          <a:xfrm>
            <a:off x="420346" y="1108082"/>
            <a:ext cx="10898717"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234951" y="850900"/>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1"/>
            <a:ext cx="353483"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637118" y="1135920"/>
            <a:ext cx="10909300"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1612" y="6456545"/>
            <a:ext cx="990509"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10111321"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0"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10"/>
            <a:ext cx="820420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04215" y="5411261"/>
            <a:ext cx="7480300"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62439" y="1"/>
            <a:ext cx="6129563" cy="5850946"/>
          </a:xfrm>
          <a:prstGeom prst="rect">
            <a:avLst/>
          </a:prstGeom>
        </p:spPr>
      </p:pic>
      <p:sp>
        <p:nvSpPr>
          <p:cNvPr id="19" name="Text Placeholder 18"/>
          <p:cNvSpPr>
            <a:spLocks noGrp="1"/>
          </p:cNvSpPr>
          <p:nvPr>
            <p:ph type="body" sz="quarter" idx="10" hasCustomPrompt="1"/>
          </p:nvPr>
        </p:nvSpPr>
        <p:spPr>
          <a:xfrm>
            <a:off x="320571" y="259642"/>
            <a:ext cx="5307955"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69555" y="6281740"/>
            <a:ext cx="1500716"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5117" y="5850667"/>
            <a:ext cx="12192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4"/>
            <a:ext cx="5183717"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739775" y="4934480"/>
            <a:ext cx="603250"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724695" y="5960854"/>
            <a:ext cx="1997453"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7899906" y="4935539"/>
            <a:ext cx="563033"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846667"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2" name="Text Placeholder 18"/>
          <p:cNvSpPr>
            <a:spLocks noGrp="1"/>
          </p:cNvSpPr>
          <p:nvPr>
            <p:ph type="body" sz="quarter" idx="10" hasCustomPrompt="1"/>
          </p:nvPr>
        </p:nvSpPr>
        <p:spPr>
          <a:xfrm>
            <a:off x="975785" y="1108606"/>
            <a:ext cx="4180568"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811392" y="2860152"/>
            <a:ext cx="5183717"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811143" y="3229583"/>
            <a:ext cx="5183717"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811143" y="3588612"/>
            <a:ext cx="5183717"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587633"/>
            <a:ext cx="4906433"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1236133" y="4827588"/>
            <a:ext cx="10955867"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7.jpe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5" r:id="rId3"/>
    <p:sldLayoutId id="2147483653" r:id="rId4"/>
    <p:sldLayoutId id="2147483686"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p:cNvSpPr/>
          <p:nvPr/>
        </p:nvSpPr>
        <p:spPr>
          <a:xfrm>
            <a:off x="0" y="0"/>
            <a:ext cx="12192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3930" y="-94465"/>
            <a:ext cx="12510356"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OCLC-RESEARCH_H_MB.png"/>
          <p:cNvPicPr>
            <a:picLocks noChangeAspect="1"/>
          </p:cNvPicPr>
          <p:nvPr/>
        </p:nvPicPr>
        <p:blipFill>
          <a:blip r:embed="rId3"/>
          <a:stretch>
            <a:fillRect/>
          </a:stretch>
        </p:blipFill>
        <p:spPr>
          <a:xfrm>
            <a:off x="169340" y="6266066"/>
            <a:ext cx="1933491" cy="478016"/>
          </a:xfrm>
          <a:prstGeom prst="rect">
            <a:avLst/>
          </a:prstGeom>
        </p:spPr>
      </p:pic>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Tree>
    <p:extLst>
      <p:ext uri="{BB962C8B-B14F-4D97-AF65-F5344CB8AC3E}">
        <p14:creationId xmlns:p14="http://schemas.microsoft.com/office/powerpoint/2010/main" val="13660224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researchworks.oclc.org/iiif-explor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oc.lc/nextgen-metadata-repor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mailto:H.K.Williams@lse.ac.uk" TargetMode="External"/><Relationship Id="rId5" Type="http://schemas.openxmlformats.org/officeDocument/2006/relationships/hyperlink" Target="mailto:smithyok@oclc.org" TargetMode="Externa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s://cdn.ymaws.com/www.cilip.org.uk/resource/collection/0E92069B-94A5-4749-B3E3-A32037C69EE7/ci_196_aburrow-jones_cunnea_future_cataloguing.pdf" TargetMode="External"/><Relationship Id="rId2" Type="http://schemas.openxmlformats.org/officeDocument/2006/relationships/hyperlink" Target="https://www.bl.uk/bibliographic/pdfs/british-library-collection-metadata-strategy-2019-2023.pdf"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bic.org.uk/195/BIC-Metadata-Map/" TargetMode="External"/><Relationship Id="rId2" Type="http://schemas.openxmlformats.org/officeDocument/2006/relationships/hyperlink" Target="https://doi.org/10.25333/rqgd-b343" TargetMode="External"/><Relationship Id="rId1" Type="http://schemas.openxmlformats.org/officeDocument/2006/relationships/slideLayout" Target="../slideLayouts/slideLayout11.xml"/><Relationship Id="rId6" Type="http://schemas.openxmlformats.org/officeDocument/2006/relationships/hyperlink" Target="https://www.project-freya.eu/en" TargetMode="External"/><Relationship Id="rId5" Type="http://schemas.openxmlformats.org/officeDocument/2006/relationships/hyperlink" Target="https://www.nationalcollection.org.uk/projects" TargetMode="External"/><Relationship Id="rId4" Type="http://schemas.openxmlformats.org/officeDocument/2006/relationships/hyperlink" Target="https://www.nationalcollection.org.u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wikidata.org/wiki/Wikidata:GLAM/Oxford" TargetMode="External"/><Relationship Id="rId7" Type="http://schemas.openxmlformats.org/officeDocument/2006/relationships/hyperlink" Target="https://www.youtube.com/watch?v=kZGcnL8gI6Y" TargetMode="External"/><Relationship Id="rId2" Type="http://schemas.openxmlformats.org/officeDocument/2006/relationships/hyperlink" Target="https://www.youtube.com/watch?v=RApW2x4KJfw" TargetMode="External"/><Relationship Id="rId1" Type="http://schemas.openxmlformats.org/officeDocument/2006/relationships/slideLayout" Target="../slideLayouts/slideLayout11.xml"/><Relationship Id="rId6" Type="http://schemas.openxmlformats.org/officeDocument/2006/relationships/hyperlink" Target="https://open.ed.ac.uk/wikimedia-in-education/" TargetMode="External"/><Relationship Id="rId5" Type="http://schemas.openxmlformats.org/officeDocument/2006/relationships/hyperlink" Target="https://leedsunilibrary.wordpress.com/2019/02/01/wikimedia-in-universities/" TargetMode="External"/><Relationship Id="rId4" Type="http://schemas.openxmlformats.org/officeDocument/2006/relationships/hyperlink" Target="http://doi.org/10.1629/uksg.50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ites.google.com/view/cataloging-ethics/home" TargetMode="External"/><Relationship Id="rId2" Type="http://schemas.openxmlformats.org/officeDocument/2006/relationships/hyperlink" Target="https://www.youtube.com/playlist?list=PLV81siTMahbsjakNDIdFwbIvdyNqwRNPo" TargetMode="External"/><Relationship Id="rId1" Type="http://schemas.openxmlformats.org/officeDocument/2006/relationships/slideLayout" Target="../slideLayouts/slideLayout11.xml"/><Relationship Id="rId5" Type="http://schemas.openxmlformats.org/officeDocument/2006/relationships/hyperlink" Target="https://libraryservices.jiscinvolve.org/wp/2019/01/nbktransformation/" TargetMode="External"/><Relationship Id="rId4" Type="http://schemas.openxmlformats.org/officeDocument/2006/relationships/hyperlink" Target="https://nag.org.uk/wp-content/uploads/2020/06/NAG-Quality-of-Shelf-Ready-Metadata-Survey-Analysis-and-Recommendations_FINAL_June2020.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igitisation.jiscinvolve.org/wp/2019/12/04/changing-digital-worksflows-with-iiif-and-semantic-tools-report/" TargetMode="External"/><Relationship Id="rId3" Type="http://schemas.openxmlformats.org/officeDocument/2006/relationships/hyperlink" Target="https://artsandculture.google.com/partner/lse-library" TargetMode="External"/><Relationship Id="rId7" Type="http://schemas.openxmlformats.org/officeDocument/2006/relationships/hyperlink" Target="https://blog.archiveshub.jisc.ac.uk/category/names-project/" TargetMode="External"/><Relationship Id="rId2" Type="http://schemas.openxmlformats.org/officeDocument/2006/relationships/hyperlink" Target="https://libraryservices.jiscinvolve.org/wp/2019/12/plan-m/" TargetMode="External"/><Relationship Id="rId1" Type="http://schemas.openxmlformats.org/officeDocument/2006/relationships/slideLayout" Target="../slideLayouts/slideLayout11.xml"/><Relationship Id="rId6" Type="http://schemas.openxmlformats.org/officeDocument/2006/relationships/hyperlink" Target="https://www.jstor.org/site/london-school-of-economics/" TargetMode="External"/><Relationship Id="rId5" Type="http://schemas.openxmlformats.org/officeDocument/2006/relationships/hyperlink" Target="https://unsplash.com/@londonschoolofeconomics" TargetMode="External"/><Relationship Id="rId4" Type="http://schemas.openxmlformats.org/officeDocument/2006/relationships/hyperlink" Target="https://www.flickr.com/photos/lselibrar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luk.ac.uk/rlukplayer/" TargetMode="External"/><Relationship Id="rId2" Type="http://schemas.openxmlformats.org/officeDocument/2006/relationships/hyperlink" Target="https://cataloguelegacies.github.io/" TargetMode="External"/><Relationship Id="rId1" Type="http://schemas.openxmlformats.org/officeDocument/2006/relationships/slideLayout" Target="../slideLayouts/slideLayout11.xml"/><Relationship Id="rId6" Type="http://schemas.openxmlformats.org/officeDocument/2006/relationships/hyperlink" Target="https://pixabay.com/illustrations/search/3dman/" TargetMode="External"/><Relationship Id="rId5" Type="http://schemas.openxmlformats.org/officeDocument/2006/relationships/hyperlink" Target="http://www.realitybusiness.co.uk/the-team/" TargetMode="External"/><Relationship Id="rId4" Type="http://schemas.openxmlformats.org/officeDocument/2006/relationships/hyperlink" Target="https://www.rluk.ac.uk/digital-shif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hangingtogether.or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12000" r="-1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18002" y="1946834"/>
            <a:ext cx="4858959" cy="569387"/>
          </a:xfrm>
        </p:spPr>
        <p:txBody>
          <a:bodyPr/>
          <a:lstStyle/>
          <a:p>
            <a:r>
              <a:rPr lang="en-US" dirty="0"/>
              <a:t>RLP Works in Progress W19 November 2020​</a:t>
            </a:r>
          </a:p>
        </p:txBody>
      </p:sp>
      <p:sp>
        <p:nvSpPr>
          <p:cNvPr id="3" name="Text Placeholder 2"/>
          <p:cNvSpPr>
            <a:spLocks noGrp="1"/>
          </p:cNvSpPr>
          <p:nvPr>
            <p:ph type="body" sz="quarter" idx="16"/>
          </p:nvPr>
        </p:nvSpPr>
        <p:spPr>
          <a:xfrm>
            <a:off x="1680755" y="2564157"/>
            <a:ext cx="8821783" cy="1815362"/>
          </a:xfrm>
          <a:solidFill>
            <a:schemeClr val="bg1"/>
          </a:solidFill>
        </p:spPr>
        <p:txBody>
          <a:bodyPr>
            <a:noAutofit/>
          </a:bodyPr>
          <a:lstStyle/>
          <a:p>
            <a:pPr algn="ctr"/>
            <a:r>
              <a:rPr lang="en-US" sz="3200" i="1" dirty="0">
                <a:solidFill>
                  <a:srgbClr val="1F497D"/>
                </a:solidFill>
                <a:latin typeface="+mj-lt"/>
                <a:sym typeface="Symbol"/>
              </a:rPr>
              <a:t>Transitioning to the Next Generation of Metadata</a:t>
            </a:r>
          </a:p>
          <a:p>
            <a:pPr algn="ctr"/>
            <a:endParaRPr lang="en-US" sz="3200" dirty="0">
              <a:solidFill>
                <a:srgbClr val="1F497D"/>
              </a:solidFill>
              <a:latin typeface="+mj-lt"/>
              <a:sym typeface="Symbol"/>
            </a:endParaRPr>
          </a:p>
          <a:p>
            <a:endParaRPr lang="en-US" sz="3200" dirty="0">
              <a:latin typeface="+mj-lt"/>
            </a:endParaRPr>
          </a:p>
        </p:txBody>
      </p:sp>
      <p:pic>
        <p:nvPicPr>
          <p:cNvPr id="6" name="Picture 5">
            <a:extLst>
              <a:ext uri="{FF2B5EF4-FFF2-40B4-BE49-F238E27FC236}">
                <a16:creationId xmlns:a16="http://schemas.microsoft.com/office/drawing/2014/main" id="{ED8E8DFE-7872-4673-A4B6-730EA133B152}"/>
              </a:ext>
            </a:extLst>
          </p:cNvPr>
          <p:cNvPicPr>
            <a:picLocks noChangeAspect="1"/>
          </p:cNvPicPr>
          <p:nvPr/>
        </p:nvPicPr>
        <p:blipFill>
          <a:blip r:embed="rId4"/>
          <a:stretch>
            <a:fillRect/>
          </a:stretch>
        </p:blipFill>
        <p:spPr>
          <a:xfrm>
            <a:off x="9151241" y="4427458"/>
            <a:ext cx="1351296" cy="1790703"/>
          </a:xfrm>
          <a:prstGeom prst="rect">
            <a:avLst/>
          </a:prstGeom>
        </p:spPr>
      </p:pic>
      <p:pic>
        <p:nvPicPr>
          <p:cNvPr id="4" name="Picture 3">
            <a:extLst>
              <a:ext uri="{FF2B5EF4-FFF2-40B4-BE49-F238E27FC236}">
                <a16:creationId xmlns:a16="http://schemas.microsoft.com/office/drawing/2014/main" id="{858C28CA-8E6A-4B31-9026-EB7555E95E4B}"/>
              </a:ext>
            </a:extLst>
          </p:cNvPr>
          <p:cNvPicPr>
            <a:picLocks noChangeAspect="1"/>
          </p:cNvPicPr>
          <p:nvPr/>
        </p:nvPicPr>
        <p:blipFill>
          <a:blip r:embed="rId5"/>
          <a:stretch>
            <a:fillRect/>
          </a:stretch>
        </p:blipFill>
        <p:spPr>
          <a:xfrm>
            <a:off x="1618001" y="1877851"/>
            <a:ext cx="2806080" cy="707350"/>
          </a:xfrm>
          <a:prstGeom prst="rect">
            <a:avLst/>
          </a:prstGeom>
        </p:spPr>
      </p:pic>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91F4A-F86D-4C8F-B26E-00CE0AA5348F}"/>
              </a:ext>
            </a:extLst>
          </p:cNvPr>
          <p:cNvPicPr>
            <a:picLocks noChangeAspect="1"/>
          </p:cNvPicPr>
          <p:nvPr/>
        </p:nvPicPr>
        <p:blipFill>
          <a:blip r:embed="rId3"/>
          <a:stretch>
            <a:fillRect/>
          </a:stretch>
        </p:blipFill>
        <p:spPr>
          <a:xfrm>
            <a:off x="2823266" y="242954"/>
            <a:ext cx="6690940" cy="4480948"/>
          </a:xfrm>
          <a:prstGeom prst="rect">
            <a:avLst/>
          </a:prstGeom>
        </p:spPr>
      </p:pic>
      <p:sp>
        <p:nvSpPr>
          <p:cNvPr id="3" name="TextBox 2">
            <a:extLst>
              <a:ext uri="{FF2B5EF4-FFF2-40B4-BE49-F238E27FC236}">
                <a16:creationId xmlns:a16="http://schemas.microsoft.com/office/drawing/2014/main" id="{3B16FE09-B2E4-4E56-8343-C64B7588F645}"/>
              </a:ext>
            </a:extLst>
          </p:cNvPr>
          <p:cNvSpPr txBox="1"/>
          <p:nvPr/>
        </p:nvSpPr>
        <p:spPr>
          <a:xfrm>
            <a:off x="2251292" y="4855476"/>
            <a:ext cx="8271307" cy="1200329"/>
          </a:xfrm>
          <a:prstGeom prst="rect">
            <a:avLst/>
          </a:prstGeom>
          <a:noFill/>
        </p:spPr>
        <p:txBody>
          <a:bodyPr wrap="square" rtlCol="0">
            <a:spAutoFit/>
          </a:bodyPr>
          <a:lstStyle/>
          <a:p>
            <a:r>
              <a:rPr lang="en-US" sz="2400" dirty="0"/>
              <a:t>“</a:t>
            </a:r>
            <a:r>
              <a:rPr lang="en-US" sz="2400" i="1" dirty="0"/>
              <a:t>Addressing language issues is important as libraries seek to develop relationships and build trust with marginalized communities.”</a:t>
            </a:r>
          </a:p>
        </p:txBody>
      </p:sp>
    </p:spTree>
    <p:extLst>
      <p:ext uri="{BB962C8B-B14F-4D97-AF65-F5344CB8AC3E}">
        <p14:creationId xmlns:p14="http://schemas.microsoft.com/office/powerpoint/2010/main" val="21458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04688-C968-440E-B04D-A86BB8D1100C}"/>
              </a:ext>
            </a:extLst>
          </p:cNvPr>
          <p:cNvPicPr>
            <a:picLocks noChangeAspect="1"/>
          </p:cNvPicPr>
          <p:nvPr/>
        </p:nvPicPr>
        <p:blipFill>
          <a:blip r:embed="rId3"/>
          <a:stretch>
            <a:fillRect/>
          </a:stretch>
        </p:blipFill>
        <p:spPr>
          <a:xfrm>
            <a:off x="7667946" y="842481"/>
            <a:ext cx="2714946" cy="3328828"/>
          </a:xfrm>
          <a:prstGeom prst="rect">
            <a:avLst/>
          </a:prstGeom>
        </p:spPr>
      </p:pic>
      <p:sp>
        <p:nvSpPr>
          <p:cNvPr id="2" name="Title 1">
            <a:extLst>
              <a:ext uri="{FF2B5EF4-FFF2-40B4-BE49-F238E27FC236}">
                <a16:creationId xmlns:a16="http://schemas.microsoft.com/office/drawing/2014/main" id="{6D71A3EE-7843-49C9-B391-DE89BDD6904F}"/>
              </a:ext>
            </a:extLst>
          </p:cNvPr>
          <p:cNvSpPr>
            <a:spLocks noGrp="1"/>
          </p:cNvSpPr>
          <p:nvPr>
            <p:ph type="ctrTitle"/>
          </p:nvPr>
        </p:nvSpPr>
        <p:spPr>
          <a:xfrm>
            <a:off x="2209800" y="419726"/>
            <a:ext cx="7772400" cy="719527"/>
          </a:xfrm>
        </p:spPr>
        <p:txBody>
          <a:bodyPr>
            <a:normAutofit fontScale="90000"/>
          </a:bodyPr>
          <a:lstStyle/>
          <a:p>
            <a:r>
              <a:rPr lang="en-GB" b="1" dirty="0">
                <a:solidFill>
                  <a:schemeClr val="tx2"/>
                </a:solidFill>
                <a:latin typeface="Arial" panose="020B0604020202020204" pitchFamily="34" charset="0"/>
                <a:cs typeface="Arial" panose="020B0604020202020204" pitchFamily="34" charset="0"/>
              </a:rPr>
              <a:t>Publisher metadata </a:t>
            </a:r>
            <a:br>
              <a:rPr lang="en-GB" dirty="0">
                <a:solidFill>
                  <a:srgbClr val="FF0000"/>
                </a:solidFill>
              </a:rPr>
            </a:br>
            <a:endParaRPr lang="en-GB" dirty="0">
              <a:solidFill>
                <a:srgbClr val="FF0000"/>
              </a:solidFill>
            </a:endParaRPr>
          </a:p>
        </p:txBody>
      </p:sp>
      <p:sp>
        <p:nvSpPr>
          <p:cNvPr id="3" name="Subtitle 2">
            <a:extLst>
              <a:ext uri="{FF2B5EF4-FFF2-40B4-BE49-F238E27FC236}">
                <a16:creationId xmlns:a16="http://schemas.microsoft.com/office/drawing/2014/main" id="{731E151C-91A9-4421-A015-35454393850F}"/>
              </a:ext>
            </a:extLst>
          </p:cNvPr>
          <p:cNvSpPr>
            <a:spLocks noGrp="1"/>
          </p:cNvSpPr>
          <p:nvPr>
            <p:ph type="subTitle" idx="1"/>
          </p:nvPr>
        </p:nvSpPr>
        <p:spPr>
          <a:xfrm>
            <a:off x="2209800" y="1335641"/>
            <a:ext cx="7772400" cy="2517168"/>
          </a:xfrm>
        </p:spPr>
        <p:txBody>
          <a:bodyPr/>
          <a:lstStyle/>
          <a:p>
            <a:pPr marL="457200" indent="-457200">
              <a:buFont typeface="Arial" panose="020B0604020202020204" pitchFamily="34" charset="0"/>
              <a:buChar char="•"/>
            </a:pPr>
            <a:r>
              <a:rPr lang="en-GB" dirty="0">
                <a:solidFill>
                  <a:schemeClr val="tx1"/>
                </a:solidFill>
              </a:rPr>
              <a:t>BL working with 5 publishers to              seed their metadata                                                      with ISNIs</a:t>
            </a:r>
          </a:p>
          <a:p>
            <a:endParaRPr lang="en-GB" sz="1100" dirty="0">
              <a:solidFill>
                <a:schemeClr val="tx1"/>
              </a:solidFill>
            </a:endParaRPr>
          </a:p>
          <a:p>
            <a:pPr marL="457200" indent="-457200">
              <a:buFont typeface="Arial" panose="020B0604020202020204" pitchFamily="34" charset="0"/>
              <a:buChar char="•"/>
            </a:pPr>
            <a:r>
              <a:rPr lang="en-GB" dirty="0">
                <a:solidFill>
                  <a:schemeClr val="tx1"/>
                </a:solidFill>
              </a:rPr>
              <a:t>BIC Metadata                                 Capabilities Directory </a:t>
            </a:r>
          </a:p>
        </p:txBody>
      </p:sp>
    </p:spTree>
    <p:extLst>
      <p:ext uri="{BB962C8B-B14F-4D97-AF65-F5344CB8AC3E}">
        <p14:creationId xmlns:p14="http://schemas.microsoft.com/office/powerpoint/2010/main" val="15693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54F6-1FC9-483B-896B-2357EFDB0ED8}"/>
              </a:ext>
            </a:extLst>
          </p:cNvPr>
          <p:cNvSpPr>
            <a:spLocks noGrp="1"/>
          </p:cNvSpPr>
          <p:nvPr>
            <p:ph type="ctrTitle"/>
          </p:nvPr>
        </p:nvSpPr>
        <p:spPr>
          <a:xfrm>
            <a:off x="2209800" y="639380"/>
            <a:ext cx="7772400" cy="834579"/>
          </a:xfrm>
        </p:spPr>
        <p:txBody>
          <a:bodyPr/>
          <a:lstStyle/>
          <a:p>
            <a:r>
              <a:rPr lang="en-GB" b="1" dirty="0">
                <a:solidFill>
                  <a:schemeClr val="tx2"/>
                </a:solidFill>
                <a:latin typeface="Arial" panose="020B0604020202020204" pitchFamily="34" charset="0"/>
                <a:cs typeface="Arial" panose="020B0604020202020204" pitchFamily="34" charset="0"/>
              </a:rPr>
              <a:t>Persistent identifiers</a:t>
            </a:r>
          </a:p>
        </p:txBody>
      </p:sp>
      <p:sp>
        <p:nvSpPr>
          <p:cNvPr id="3" name="Subtitle 2">
            <a:extLst>
              <a:ext uri="{FF2B5EF4-FFF2-40B4-BE49-F238E27FC236}">
                <a16:creationId xmlns:a16="http://schemas.microsoft.com/office/drawing/2014/main" id="{5B4738D7-46A0-409A-9325-92E72568B576}"/>
              </a:ext>
            </a:extLst>
          </p:cNvPr>
          <p:cNvSpPr>
            <a:spLocks noGrp="1"/>
          </p:cNvSpPr>
          <p:nvPr>
            <p:ph type="subTitle" idx="1"/>
          </p:nvPr>
        </p:nvSpPr>
        <p:spPr>
          <a:xfrm>
            <a:off x="2209800" y="1569494"/>
            <a:ext cx="7772400" cy="4069307"/>
          </a:xfrm>
        </p:spPr>
        <p:txBody>
          <a:bodyPr/>
          <a:lstStyle/>
          <a:p>
            <a:pPr marL="457200" indent="-457200">
              <a:buFont typeface="Arial" panose="020B0604020202020204" pitchFamily="34" charset="0"/>
              <a:buChar char="•"/>
            </a:pPr>
            <a:r>
              <a:rPr lang="en-GB" dirty="0">
                <a:solidFill>
                  <a:schemeClr val="tx1"/>
                </a:solidFill>
              </a:rPr>
              <a:t>Towards a National Collection </a:t>
            </a:r>
          </a:p>
          <a:p>
            <a:r>
              <a:rPr lang="en-GB" dirty="0">
                <a:solidFill>
                  <a:schemeClr val="tx1"/>
                </a:solidFill>
              </a:rPr>
              <a:t>	Persistent Identifiers as IRO infrastructure</a:t>
            </a:r>
          </a:p>
          <a:p>
            <a:pPr marL="457200" indent="-457200">
              <a:buFont typeface="Arial" panose="020B0604020202020204" pitchFamily="34" charset="0"/>
              <a:buChar char="•"/>
            </a:pPr>
            <a:r>
              <a:rPr lang="en-GB" dirty="0">
                <a:solidFill>
                  <a:schemeClr val="tx1"/>
                </a:solidFill>
              </a:rPr>
              <a:t>FREYA</a:t>
            </a:r>
          </a:p>
          <a:p>
            <a:pPr marL="457200" indent="-457200">
              <a:buFont typeface="Arial" panose="020B0604020202020204" pitchFamily="34" charset="0"/>
              <a:buChar char="•"/>
            </a:pPr>
            <a:r>
              <a:rPr lang="en-GB" dirty="0">
                <a:solidFill>
                  <a:schemeClr val="tx1"/>
                </a:solidFill>
              </a:rPr>
              <a:t>BUT… </a:t>
            </a:r>
            <a:r>
              <a:rPr lang="en-GB" dirty="0">
                <a:solidFill>
                  <a:srgbClr val="FF0000"/>
                </a:solidFill>
              </a:rPr>
              <a:t>No single identifier </a:t>
            </a:r>
          </a:p>
          <a:p>
            <a:r>
              <a:rPr lang="en-GB" dirty="0">
                <a:solidFill>
                  <a:srgbClr val="FF0000"/>
                </a:solidFill>
              </a:rPr>
              <a:t>				covers  all </a:t>
            </a:r>
          </a:p>
          <a:p>
            <a:r>
              <a:rPr lang="en-GB" dirty="0">
                <a:solidFill>
                  <a:srgbClr val="FF0000"/>
                </a:solidFill>
              </a:rPr>
              <a:t>					use cases …</a:t>
            </a:r>
          </a:p>
          <a:p>
            <a:pPr marL="457200" indent="-457200">
              <a:buFont typeface="Arial" panose="020B0604020202020204" pitchFamily="34" charset="0"/>
              <a:buChar char="•"/>
            </a:pPr>
            <a:endParaRPr lang="en-GB" dirty="0">
              <a:solidFill>
                <a:schemeClr val="tx1"/>
              </a:solidFill>
            </a:endParaRPr>
          </a:p>
        </p:txBody>
      </p:sp>
      <p:pic>
        <p:nvPicPr>
          <p:cNvPr id="4" name="Content Placeholder 5">
            <a:extLst>
              <a:ext uri="{FF2B5EF4-FFF2-40B4-BE49-F238E27FC236}">
                <a16:creationId xmlns:a16="http://schemas.microsoft.com/office/drawing/2014/main" id="{27B82D2E-BC5C-4DB8-B073-5482BA842271}"/>
              </a:ext>
            </a:extLst>
          </p:cNvPr>
          <p:cNvPicPr>
            <a:picLocks noChangeAspect="1"/>
          </p:cNvPicPr>
          <p:nvPr/>
        </p:nvPicPr>
        <p:blipFill>
          <a:blip r:embed="rId3"/>
          <a:stretch>
            <a:fillRect/>
          </a:stretch>
        </p:blipFill>
        <p:spPr bwMode="auto">
          <a:xfrm>
            <a:off x="7051344" y="2700190"/>
            <a:ext cx="3616657" cy="415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3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DDA2-80AB-4E07-964A-347AAB5D5402}"/>
              </a:ext>
            </a:extLst>
          </p:cNvPr>
          <p:cNvSpPr>
            <a:spLocks noGrp="1"/>
          </p:cNvSpPr>
          <p:nvPr>
            <p:ph type="ctrTitle"/>
          </p:nvPr>
        </p:nvSpPr>
        <p:spPr>
          <a:xfrm>
            <a:off x="2209800" y="377591"/>
            <a:ext cx="7772400" cy="841609"/>
          </a:xfrm>
        </p:spPr>
        <p:txBody>
          <a:bodyPr/>
          <a:lstStyle/>
          <a:p>
            <a:r>
              <a:rPr lang="en-GB" b="1" dirty="0" err="1">
                <a:solidFill>
                  <a:schemeClr val="tx2"/>
                </a:solidFill>
                <a:latin typeface="Arial" panose="020B0604020202020204" pitchFamily="34" charset="0"/>
                <a:cs typeface="Arial" panose="020B0604020202020204" pitchFamily="34" charset="0"/>
              </a:rPr>
              <a:t>Wikidata</a:t>
            </a:r>
            <a:endParaRPr lang="en-GB" b="1" dirty="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D42E3C4-6D1A-4008-9288-EEFAF06E7023}"/>
              </a:ext>
            </a:extLst>
          </p:cNvPr>
          <p:cNvSpPr>
            <a:spLocks noGrp="1"/>
          </p:cNvSpPr>
          <p:nvPr>
            <p:ph type="subTitle" idx="1"/>
          </p:nvPr>
        </p:nvSpPr>
        <p:spPr>
          <a:xfrm>
            <a:off x="2209800" y="1219199"/>
            <a:ext cx="7772400" cy="4419602"/>
          </a:xfrm>
        </p:spPr>
        <p:txBody>
          <a:bodyPr/>
          <a:lstStyle/>
          <a:p>
            <a:pPr marL="457200" indent="-457200">
              <a:buFont typeface="Arial" panose="020B0604020202020204" pitchFamily="34" charset="0"/>
              <a:buChar char="•"/>
            </a:pPr>
            <a:r>
              <a:rPr lang="en-GB" dirty="0">
                <a:solidFill>
                  <a:schemeClr val="tx1"/>
                </a:solidFill>
              </a:rPr>
              <a:t>Identifier hub</a:t>
            </a:r>
          </a:p>
          <a:p>
            <a:pPr marL="457200" indent="-457200">
              <a:buFont typeface="Arial" panose="020B0604020202020204" pitchFamily="34" charset="0"/>
              <a:buChar char="•"/>
            </a:pPr>
            <a:r>
              <a:rPr lang="en-GB" dirty="0">
                <a:solidFill>
                  <a:schemeClr val="tx1"/>
                </a:solidFill>
              </a:rPr>
              <a:t>Content in Linked Open Data ecosystem </a:t>
            </a:r>
          </a:p>
          <a:p>
            <a:pPr marL="457200" indent="-457200">
              <a:buFont typeface="Arial" panose="020B0604020202020204" pitchFamily="34" charset="0"/>
              <a:buChar char="•"/>
            </a:pPr>
            <a:r>
              <a:rPr lang="en-GB" dirty="0">
                <a:solidFill>
                  <a:schemeClr val="tx1"/>
                </a:solidFill>
              </a:rPr>
              <a:t>Harvested by major discovery tools </a:t>
            </a:r>
          </a:p>
          <a:p>
            <a:pPr marL="457200" indent="-457200">
              <a:buFont typeface="Arial" panose="020B0604020202020204" pitchFamily="34" charset="0"/>
              <a:buChar char="•"/>
            </a:pPr>
            <a:r>
              <a:rPr lang="en-GB" dirty="0">
                <a:solidFill>
                  <a:schemeClr val="tx1"/>
                </a:solidFill>
              </a:rPr>
              <a:t>Creates bridges across domains</a:t>
            </a:r>
          </a:p>
          <a:p>
            <a:pPr marL="1371600" lvl="2" indent="-457200" algn="l">
              <a:buFont typeface="Arial" panose="020B0604020202020204" pitchFamily="34" charset="0"/>
              <a:buChar char="•"/>
            </a:pPr>
            <a:r>
              <a:rPr lang="en-GB" sz="2000" dirty="0">
                <a:solidFill>
                  <a:schemeClr val="tx1"/>
                </a:solidFill>
              </a:rPr>
              <a:t>Examples: NLW  Oxford  Leeds  Edinburgh  </a:t>
            </a:r>
            <a:r>
              <a:rPr lang="en-GB" sz="2000" dirty="0" err="1">
                <a:solidFill>
                  <a:schemeClr val="tx1"/>
                </a:solidFill>
              </a:rPr>
              <a:t>Wellcome</a:t>
            </a:r>
            <a:endParaRPr lang="en-GB" sz="2000" dirty="0">
              <a:solidFill>
                <a:schemeClr val="tx1"/>
              </a:solidFill>
            </a:endParaRPr>
          </a:p>
        </p:txBody>
      </p:sp>
      <p:pic>
        <p:nvPicPr>
          <p:cNvPr id="5" name="Picture 4">
            <a:extLst>
              <a:ext uri="{FF2B5EF4-FFF2-40B4-BE49-F238E27FC236}">
                <a16:creationId xmlns:a16="http://schemas.microsoft.com/office/drawing/2014/main" id="{A737C8A6-5651-4EB3-B7F7-00FBBBD1259E}"/>
              </a:ext>
            </a:extLst>
          </p:cNvPr>
          <p:cNvPicPr>
            <a:picLocks noChangeAspect="1"/>
          </p:cNvPicPr>
          <p:nvPr/>
        </p:nvPicPr>
        <p:blipFill>
          <a:blip r:embed="rId3"/>
          <a:stretch>
            <a:fillRect/>
          </a:stretch>
        </p:blipFill>
        <p:spPr>
          <a:xfrm>
            <a:off x="0" y="4010892"/>
            <a:ext cx="4646023" cy="2847109"/>
          </a:xfrm>
          <a:prstGeom prst="rect">
            <a:avLst/>
          </a:prstGeom>
        </p:spPr>
      </p:pic>
      <p:pic>
        <p:nvPicPr>
          <p:cNvPr id="7" name="Picture 6">
            <a:extLst>
              <a:ext uri="{FF2B5EF4-FFF2-40B4-BE49-F238E27FC236}">
                <a16:creationId xmlns:a16="http://schemas.microsoft.com/office/drawing/2014/main" id="{4DFA1199-D608-44C8-B2FF-152ED583E942}"/>
              </a:ext>
            </a:extLst>
          </p:cNvPr>
          <p:cNvPicPr>
            <a:picLocks noChangeAspect="1"/>
          </p:cNvPicPr>
          <p:nvPr/>
        </p:nvPicPr>
        <p:blipFill>
          <a:blip r:embed="rId4"/>
          <a:stretch>
            <a:fillRect/>
          </a:stretch>
        </p:blipFill>
        <p:spPr>
          <a:xfrm>
            <a:off x="4646022" y="4010892"/>
            <a:ext cx="3043647" cy="2847108"/>
          </a:xfrm>
          <a:prstGeom prst="rect">
            <a:avLst/>
          </a:prstGeom>
        </p:spPr>
      </p:pic>
      <p:pic>
        <p:nvPicPr>
          <p:cNvPr id="9" name="Picture 8">
            <a:extLst>
              <a:ext uri="{FF2B5EF4-FFF2-40B4-BE49-F238E27FC236}">
                <a16:creationId xmlns:a16="http://schemas.microsoft.com/office/drawing/2014/main" id="{54DE019E-65F7-4EC8-A316-EF8C05F72C4F}"/>
              </a:ext>
            </a:extLst>
          </p:cNvPr>
          <p:cNvPicPr>
            <a:picLocks noChangeAspect="1"/>
          </p:cNvPicPr>
          <p:nvPr/>
        </p:nvPicPr>
        <p:blipFill>
          <a:blip r:embed="rId5"/>
          <a:stretch>
            <a:fillRect/>
          </a:stretch>
        </p:blipFill>
        <p:spPr>
          <a:xfrm>
            <a:off x="7689668" y="4010893"/>
            <a:ext cx="4502332" cy="2847109"/>
          </a:xfrm>
          <a:prstGeom prst="rect">
            <a:avLst/>
          </a:prstGeom>
        </p:spPr>
      </p:pic>
    </p:spTree>
    <p:extLst>
      <p:ext uri="{BB962C8B-B14F-4D97-AF65-F5344CB8AC3E}">
        <p14:creationId xmlns:p14="http://schemas.microsoft.com/office/powerpoint/2010/main" val="18856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A5F7-15CD-4FA4-BCE7-2F2F3639980F}"/>
              </a:ext>
            </a:extLst>
          </p:cNvPr>
          <p:cNvSpPr>
            <a:spLocks noGrp="1"/>
          </p:cNvSpPr>
          <p:nvPr>
            <p:ph type="ctrTitle"/>
          </p:nvPr>
        </p:nvSpPr>
        <p:spPr>
          <a:xfrm>
            <a:off x="2209800" y="639380"/>
            <a:ext cx="7772400" cy="793636"/>
          </a:xfrm>
        </p:spPr>
        <p:txBody>
          <a:bodyPr/>
          <a:lstStyle/>
          <a:p>
            <a:r>
              <a:rPr lang="en-GB" b="1" dirty="0">
                <a:solidFill>
                  <a:schemeClr val="tx2"/>
                </a:solidFill>
                <a:latin typeface="Arial" panose="020B0604020202020204" pitchFamily="34" charset="0"/>
                <a:cs typeface="Arial" panose="020B0604020202020204" pitchFamily="34" charset="0"/>
              </a:rPr>
              <a:t>Knowledge Equity </a:t>
            </a:r>
          </a:p>
        </p:txBody>
      </p:sp>
      <p:sp>
        <p:nvSpPr>
          <p:cNvPr id="3" name="Subtitle 2">
            <a:extLst>
              <a:ext uri="{FF2B5EF4-FFF2-40B4-BE49-F238E27FC236}">
                <a16:creationId xmlns:a16="http://schemas.microsoft.com/office/drawing/2014/main" id="{B8A45726-ABA2-401B-8945-F3FE8008FE68}"/>
              </a:ext>
            </a:extLst>
          </p:cNvPr>
          <p:cNvSpPr>
            <a:spLocks noGrp="1"/>
          </p:cNvSpPr>
          <p:nvPr>
            <p:ph type="subTitle" idx="1"/>
          </p:nvPr>
        </p:nvSpPr>
        <p:spPr>
          <a:xfrm>
            <a:off x="2209800" y="1255595"/>
            <a:ext cx="7772400" cy="4383207"/>
          </a:xfrm>
        </p:spPr>
        <p:txBody>
          <a:bodyPr/>
          <a:lstStyle/>
          <a:p>
            <a:endParaRPr lang="en-GB" dirty="0">
              <a:solidFill>
                <a:schemeClr val="tx1"/>
              </a:solidFill>
            </a:endParaRPr>
          </a:p>
          <a:p>
            <a:pPr marL="457200" indent="-457200">
              <a:buFont typeface="Arial" panose="020B0604020202020204" pitchFamily="34" charset="0"/>
              <a:buChar char="•"/>
            </a:pPr>
            <a:r>
              <a:rPr lang="en-GB" dirty="0">
                <a:solidFill>
                  <a:schemeClr val="tx1"/>
                </a:solidFill>
              </a:rPr>
              <a:t>IFLA’s </a:t>
            </a:r>
            <a:r>
              <a:rPr lang="en-GB" dirty="0" err="1">
                <a:solidFill>
                  <a:schemeClr val="tx1"/>
                </a:solidFill>
              </a:rPr>
              <a:t>WikiCite</a:t>
            </a:r>
            <a:r>
              <a:rPr lang="en-GB" dirty="0">
                <a:solidFill>
                  <a:schemeClr val="tx1"/>
                </a:solidFill>
              </a:rPr>
              <a:t> Discussion series</a:t>
            </a:r>
          </a:p>
          <a:p>
            <a:r>
              <a:rPr lang="en-GB" dirty="0">
                <a:solidFill>
                  <a:schemeClr val="tx1"/>
                </a:solidFill>
              </a:rPr>
              <a:t>	Session 5</a:t>
            </a:r>
          </a:p>
          <a:p>
            <a:pPr marL="457200" indent="-457200">
              <a:buFont typeface="Arial" panose="020B0604020202020204" pitchFamily="34" charset="0"/>
              <a:buChar char="•"/>
            </a:pPr>
            <a:r>
              <a:rPr lang="en-GB" dirty="0">
                <a:solidFill>
                  <a:schemeClr val="tx1"/>
                </a:solidFill>
              </a:rPr>
              <a:t>Cataloguing Code of Ethics </a:t>
            </a:r>
          </a:p>
        </p:txBody>
      </p:sp>
      <p:pic>
        <p:nvPicPr>
          <p:cNvPr id="5" name="Picture 4">
            <a:extLst>
              <a:ext uri="{FF2B5EF4-FFF2-40B4-BE49-F238E27FC236}">
                <a16:creationId xmlns:a16="http://schemas.microsoft.com/office/drawing/2014/main" id="{71EF08D5-EA07-4396-862C-8B42201EBEAD}"/>
              </a:ext>
            </a:extLst>
          </p:cNvPr>
          <p:cNvPicPr>
            <a:picLocks noChangeAspect="1"/>
          </p:cNvPicPr>
          <p:nvPr/>
        </p:nvPicPr>
        <p:blipFill>
          <a:blip r:embed="rId3"/>
          <a:stretch>
            <a:fillRect/>
          </a:stretch>
        </p:blipFill>
        <p:spPr>
          <a:xfrm>
            <a:off x="1" y="3739488"/>
            <a:ext cx="12192000" cy="3118513"/>
          </a:xfrm>
          <a:prstGeom prst="rect">
            <a:avLst/>
          </a:prstGeom>
        </p:spPr>
      </p:pic>
    </p:spTree>
    <p:extLst>
      <p:ext uri="{BB962C8B-B14F-4D97-AF65-F5344CB8AC3E}">
        <p14:creationId xmlns:p14="http://schemas.microsoft.com/office/powerpoint/2010/main" val="158803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F8AB94-9F84-441F-8DF2-B97F78FDE06D}"/>
              </a:ext>
            </a:extLst>
          </p:cNvPr>
          <p:cNvSpPr>
            <a:spLocks noGrp="1"/>
          </p:cNvSpPr>
          <p:nvPr>
            <p:ph type="body" sz="quarter" idx="13"/>
          </p:nvPr>
        </p:nvSpPr>
        <p:spPr/>
        <p:txBody>
          <a:bodyPr/>
          <a:lstStyle/>
          <a:p>
            <a:r>
              <a:rPr lang="en-US" dirty="0"/>
              <a:t>Describing “Inside-Out” and “Facilitated” Collections</a:t>
            </a:r>
          </a:p>
        </p:txBody>
      </p:sp>
      <p:pic>
        <p:nvPicPr>
          <p:cNvPr id="4" name="Picture 3">
            <a:extLst>
              <a:ext uri="{FF2B5EF4-FFF2-40B4-BE49-F238E27FC236}">
                <a16:creationId xmlns:a16="http://schemas.microsoft.com/office/drawing/2014/main" id="{FCD37975-58D2-4EAF-94A6-A799D4E3763D}"/>
              </a:ext>
            </a:extLst>
          </p:cNvPr>
          <p:cNvPicPr>
            <a:picLocks noChangeAspect="1"/>
          </p:cNvPicPr>
          <p:nvPr/>
        </p:nvPicPr>
        <p:blipFill>
          <a:blip r:embed="rId3"/>
          <a:stretch>
            <a:fillRect/>
          </a:stretch>
        </p:blipFill>
        <p:spPr>
          <a:xfrm>
            <a:off x="5406260" y="857172"/>
            <a:ext cx="5064386" cy="3612461"/>
          </a:xfrm>
          <a:prstGeom prst="rect">
            <a:avLst/>
          </a:prstGeom>
        </p:spPr>
      </p:pic>
      <p:sp>
        <p:nvSpPr>
          <p:cNvPr id="5" name="TextBox 4">
            <a:extLst>
              <a:ext uri="{FF2B5EF4-FFF2-40B4-BE49-F238E27FC236}">
                <a16:creationId xmlns:a16="http://schemas.microsoft.com/office/drawing/2014/main" id="{5DB4D22F-01C8-4DF2-AC97-28685064A337}"/>
              </a:ext>
            </a:extLst>
          </p:cNvPr>
          <p:cNvSpPr txBox="1"/>
          <p:nvPr/>
        </p:nvSpPr>
        <p:spPr>
          <a:xfrm>
            <a:off x="1836513" y="2161309"/>
            <a:ext cx="331391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Archival collections</a:t>
            </a:r>
          </a:p>
          <a:p>
            <a:pPr marL="285750" indent="-285750">
              <a:buFont typeface="Arial" panose="020B0604020202020204" pitchFamily="34" charset="0"/>
              <a:buChar char="•"/>
            </a:pPr>
            <a:r>
              <a:rPr lang="en-US" sz="2400" dirty="0"/>
              <a:t>Archived websites</a:t>
            </a:r>
          </a:p>
          <a:p>
            <a:pPr marL="285750" indent="-285750">
              <a:buFont typeface="Arial" panose="020B0604020202020204" pitchFamily="34" charset="0"/>
              <a:buChar char="•"/>
            </a:pPr>
            <a:r>
              <a:rPr lang="en-US" sz="2400" dirty="0"/>
              <a:t>Audio and video collections</a:t>
            </a:r>
          </a:p>
          <a:p>
            <a:pPr marL="285750" indent="-285750">
              <a:buFont typeface="Arial" panose="020B0604020202020204" pitchFamily="34" charset="0"/>
              <a:buChar char="•"/>
            </a:pPr>
            <a:r>
              <a:rPr lang="en-US" sz="2400" dirty="0"/>
              <a:t>Image collections</a:t>
            </a:r>
          </a:p>
          <a:p>
            <a:pPr marL="285750" indent="-285750">
              <a:buFont typeface="Arial" panose="020B0604020202020204" pitchFamily="34" charset="0"/>
              <a:buChar char="•"/>
            </a:pPr>
            <a:r>
              <a:rPr lang="en-US" sz="2400" dirty="0"/>
              <a:t>Research data</a:t>
            </a:r>
            <a:endParaRPr lang="en-US" dirty="0"/>
          </a:p>
        </p:txBody>
      </p:sp>
      <p:sp>
        <p:nvSpPr>
          <p:cNvPr id="6" name="TextBox 5">
            <a:extLst>
              <a:ext uri="{FF2B5EF4-FFF2-40B4-BE49-F238E27FC236}">
                <a16:creationId xmlns:a16="http://schemas.microsoft.com/office/drawing/2014/main" id="{9FC584FE-3528-4D01-8CF9-12B3FA00B6F6}"/>
              </a:ext>
            </a:extLst>
          </p:cNvPr>
          <p:cNvSpPr txBox="1"/>
          <p:nvPr/>
        </p:nvSpPr>
        <p:spPr>
          <a:xfrm>
            <a:off x="2833183" y="5169831"/>
            <a:ext cx="6837291" cy="830997"/>
          </a:xfrm>
          <a:prstGeom prst="rect">
            <a:avLst/>
          </a:prstGeom>
          <a:noFill/>
        </p:spPr>
        <p:txBody>
          <a:bodyPr wrap="square" rtlCol="0">
            <a:spAutoFit/>
          </a:bodyPr>
          <a:lstStyle/>
          <a:p>
            <a:r>
              <a:rPr lang="en-US" sz="2400" dirty="0"/>
              <a:t>“</a:t>
            </a:r>
            <a:r>
              <a:rPr lang="en-US" sz="2400" i="1" dirty="0"/>
              <a:t>Metadata underlies all discovery regardless of format, now and in the future…”</a:t>
            </a:r>
          </a:p>
        </p:txBody>
      </p:sp>
      <p:sp>
        <p:nvSpPr>
          <p:cNvPr id="11" name="Rectangle 2">
            <a:extLst>
              <a:ext uri="{FF2B5EF4-FFF2-40B4-BE49-F238E27FC236}">
                <a16:creationId xmlns:a16="http://schemas.microsoft.com/office/drawing/2014/main" id="{804D153F-E04A-4C7F-8F3D-998FB5B8250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3">
            <a:extLst>
              <a:ext uri="{FF2B5EF4-FFF2-40B4-BE49-F238E27FC236}">
                <a16:creationId xmlns:a16="http://schemas.microsoft.com/office/drawing/2014/main" id="{1F7DC41D-3D3E-493C-8669-B7CA56F1F63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TextBox 12">
            <a:extLst>
              <a:ext uri="{FF2B5EF4-FFF2-40B4-BE49-F238E27FC236}">
                <a16:creationId xmlns:a16="http://schemas.microsoft.com/office/drawing/2014/main" id="{3423091B-A745-48E6-9550-CFDFDEEE034B}"/>
              </a:ext>
            </a:extLst>
          </p:cNvPr>
          <p:cNvSpPr txBox="1"/>
          <p:nvPr/>
        </p:nvSpPr>
        <p:spPr>
          <a:xfrm>
            <a:off x="4291836" y="4588899"/>
            <a:ext cx="6952427" cy="461665"/>
          </a:xfrm>
          <a:prstGeom prst="rect">
            <a:avLst/>
          </a:prstGeom>
          <a:noFill/>
        </p:spPr>
        <p:txBody>
          <a:bodyPr wrap="square" rtlCol="0">
            <a:spAutoFit/>
          </a:bodyPr>
          <a:lstStyle/>
          <a:p>
            <a:r>
              <a:rPr lang="en-GB" sz="2400" dirty="0">
                <a:solidFill>
                  <a:srgbClr val="236192"/>
                </a:solidFill>
                <a:hlinkClick r:id="rId4"/>
              </a:rPr>
              <a:t>https://researchworks.oclc.org/iiif-explorer/</a:t>
            </a:r>
            <a:endParaRPr lang="en-GB" sz="2400" dirty="0">
              <a:solidFill>
                <a:srgbClr val="236192"/>
              </a:solidFill>
            </a:endParaRPr>
          </a:p>
        </p:txBody>
      </p:sp>
    </p:spTree>
    <p:extLst>
      <p:ext uri="{BB962C8B-B14F-4D97-AF65-F5344CB8AC3E}">
        <p14:creationId xmlns:p14="http://schemas.microsoft.com/office/powerpoint/2010/main" val="1188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B3AE5-B583-4A37-BE73-6B07210ADDFA}"/>
              </a:ext>
            </a:extLst>
          </p:cNvPr>
          <p:cNvPicPr>
            <a:picLocks noChangeAspect="1"/>
          </p:cNvPicPr>
          <p:nvPr/>
        </p:nvPicPr>
        <p:blipFill>
          <a:blip r:embed="rId2"/>
          <a:stretch>
            <a:fillRect/>
          </a:stretch>
        </p:blipFill>
        <p:spPr>
          <a:xfrm>
            <a:off x="1524000" y="2130423"/>
            <a:ext cx="9144000" cy="2597155"/>
          </a:xfrm>
          <a:prstGeom prst="rect">
            <a:avLst/>
          </a:prstGeom>
        </p:spPr>
      </p:pic>
    </p:spTree>
    <p:extLst>
      <p:ext uri="{BB962C8B-B14F-4D97-AF65-F5344CB8AC3E}">
        <p14:creationId xmlns:p14="http://schemas.microsoft.com/office/powerpoint/2010/main" val="16865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BFF0-2455-4CD7-8F04-B8A57170EFF1}"/>
              </a:ext>
            </a:extLst>
          </p:cNvPr>
          <p:cNvSpPr>
            <a:spLocks noGrp="1"/>
          </p:cNvSpPr>
          <p:nvPr>
            <p:ph type="ctrTitle"/>
          </p:nvPr>
        </p:nvSpPr>
        <p:spPr>
          <a:xfrm>
            <a:off x="2209800" y="639380"/>
            <a:ext cx="7772400" cy="807284"/>
          </a:xfrm>
        </p:spPr>
        <p:txBody>
          <a:bodyPr/>
          <a:lstStyle/>
          <a:p>
            <a:r>
              <a:rPr lang="en-GB" b="1" dirty="0">
                <a:solidFill>
                  <a:schemeClr val="tx2"/>
                </a:solidFill>
                <a:latin typeface="Arial" panose="020B0604020202020204" pitchFamily="34" charset="0"/>
                <a:cs typeface="Arial" panose="020B0604020202020204" pitchFamily="34" charset="0"/>
              </a:rPr>
              <a:t>Access and quality </a:t>
            </a:r>
          </a:p>
        </p:txBody>
      </p:sp>
      <p:sp>
        <p:nvSpPr>
          <p:cNvPr id="3" name="Subtitle 2">
            <a:extLst>
              <a:ext uri="{FF2B5EF4-FFF2-40B4-BE49-F238E27FC236}">
                <a16:creationId xmlns:a16="http://schemas.microsoft.com/office/drawing/2014/main" id="{020C12BA-12FB-46E7-B0B7-B401DB41E4EA}"/>
              </a:ext>
            </a:extLst>
          </p:cNvPr>
          <p:cNvSpPr>
            <a:spLocks noGrp="1"/>
          </p:cNvSpPr>
          <p:nvPr>
            <p:ph type="subTitle" idx="1"/>
          </p:nvPr>
        </p:nvSpPr>
        <p:spPr>
          <a:xfrm>
            <a:off x="2209800" y="1446665"/>
            <a:ext cx="7772400" cy="4192136"/>
          </a:xfrm>
        </p:spPr>
        <p:txBody>
          <a:bodyPr/>
          <a:lstStyle/>
          <a:p>
            <a:endParaRPr lang="en-GB" dirty="0"/>
          </a:p>
          <a:p>
            <a:r>
              <a:rPr lang="en-GB" dirty="0">
                <a:solidFill>
                  <a:schemeClr val="tx1"/>
                </a:solidFill>
              </a:rPr>
              <a:t>Quality of Shelf Ready Metadata  </a:t>
            </a:r>
          </a:p>
          <a:p>
            <a:r>
              <a:rPr lang="en-GB" dirty="0">
                <a:solidFill>
                  <a:schemeClr val="tx1"/>
                </a:solidFill>
              </a:rPr>
              <a:t>(NAG report)</a:t>
            </a:r>
          </a:p>
          <a:p>
            <a:endParaRPr lang="en-GB" dirty="0">
              <a:solidFill>
                <a:schemeClr val="tx1"/>
              </a:solidFill>
            </a:endParaRPr>
          </a:p>
          <a:p>
            <a:r>
              <a:rPr lang="en-GB" dirty="0">
                <a:solidFill>
                  <a:schemeClr val="tx1"/>
                </a:solidFill>
              </a:rPr>
              <a:t>National Bibliographic Knowledge Base (NBK</a:t>
            </a:r>
            <a:r>
              <a:rPr lang="en-GB" dirty="0"/>
              <a:t>)</a:t>
            </a:r>
          </a:p>
        </p:txBody>
      </p:sp>
      <p:pic>
        <p:nvPicPr>
          <p:cNvPr id="5" name="Picture 4">
            <a:extLst>
              <a:ext uri="{FF2B5EF4-FFF2-40B4-BE49-F238E27FC236}">
                <a16:creationId xmlns:a16="http://schemas.microsoft.com/office/drawing/2014/main" id="{F0F97650-F1B7-44E6-B6F6-36659E872B83}"/>
              </a:ext>
            </a:extLst>
          </p:cNvPr>
          <p:cNvPicPr>
            <a:picLocks noChangeAspect="1"/>
          </p:cNvPicPr>
          <p:nvPr/>
        </p:nvPicPr>
        <p:blipFill>
          <a:blip r:embed="rId3"/>
          <a:stretch>
            <a:fillRect/>
          </a:stretch>
        </p:blipFill>
        <p:spPr>
          <a:xfrm>
            <a:off x="7651846" y="13646"/>
            <a:ext cx="3016155" cy="3548421"/>
          </a:xfrm>
          <a:prstGeom prst="rect">
            <a:avLst/>
          </a:prstGeom>
        </p:spPr>
      </p:pic>
    </p:spTree>
    <p:extLst>
      <p:ext uri="{BB962C8B-B14F-4D97-AF65-F5344CB8AC3E}">
        <p14:creationId xmlns:p14="http://schemas.microsoft.com/office/powerpoint/2010/main" val="342991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CE60-1145-435D-A549-4B35DEA1DA91}"/>
              </a:ext>
            </a:extLst>
          </p:cNvPr>
          <p:cNvSpPr>
            <a:spLocks noGrp="1"/>
          </p:cNvSpPr>
          <p:nvPr>
            <p:ph type="ctrTitle"/>
          </p:nvPr>
        </p:nvSpPr>
        <p:spPr>
          <a:xfrm>
            <a:off x="2209800" y="965772"/>
            <a:ext cx="7772400" cy="760287"/>
          </a:xfrm>
        </p:spPr>
        <p:txBody>
          <a:bodyPr>
            <a:normAutofit/>
          </a:bodyPr>
          <a:lstStyle/>
          <a:p>
            <a:pPr algn="ctr"/>
            <a:r>
              <a:rPr lang="en-GB" b="1" dirty="0">
                <a:solidFill>
                  <a:schemeClr val="tx2"/>
                </a:solidFill>
                <a:latin typeface="Arial" panose="020B0604020202020204" pitchFamily="34" charset="0"/>
                <a:cs typeface="Arial" panose="020B0604020202020204" pitchFamily="34" charset="0"/>
              </a:rPr>
              <a:t>Plan M</a:t>
            </a:r>
          </a:p>
        </p:txBody>
      </p:sp>
      <p:sp>
        <p:nvSpPr>
          <p:cNvPr id="3" name="Subtitle 2">
            <a:extLst>
              <a:ext uri="{FF2B5EF4-FFF2-40B4-BE49-F238E27FC236}">
                <a16:creationId xmlns:a16="http://schemas.microsoft.com/office/drawing/2014/main" id="{47F0C8AA-7AC7-45C9-8312-12A1EA0524F2}"/>
              </a:ext>
            </a:extLst>
          </p:cNvPr>
          <p:cNvSpPr>
            <a:spLocks noGrp="1"/>
          </p:cNvSpPr>
          <p:nvPr>
            <p:ph type="subTitle" idx="1"/>
          </p:nvPr>
        </p:nvSpPr>
        <p:spPr>
          <a:xfrm>
            <a:off x="2209800" y="2116478"/>
            <a:ext cx="7772400" cy="3133617"/>
          </a:xfrm>
        </p:spPr>
        <p:txBody>
          <a:bodyPr/>
          <a:lstStyle/>
          <a:p>
            <a:pPr algn="ctr">
              <a:lnSpc>
                <a:spcPct val="107000"/>
              </a:lnSpc>
              <a:spcAft>
                <a:spcPts val="800"/>
              </a:spcAft>
            </a:pPr>
            <a:r>
              <a:rPr lang="en-GB"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changes in data availability, fitness-for-purpose (including 	eBook records) and coverage should start to enable libraries to regard the </a:t>
            </a:r>
            <a:r>
              <a:rPr lang="en-GB"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metadata associated with ‘routine acquisition’</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as a </a:t>
            </a:r>
            <a:r>
              <a:rPr lang="en-GB"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solved issue</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allowing them to </a:t>
            </a:r>
            <a:r>
              <a:rPr lang="en-GB"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focus on more bespoke work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describing                                special or hidden collections”</a:t>
            </a:r>
            <a:endParaRPr lang="en-GB" dirty="0"/>
          </a:p>
        </p:txBody>
      </p:sp>
      <p:pic>
        <p:nvPicPr>
          <p:cNvPr id="5" name="Picture 4">
            <a:extLst>
              <a:ext uri="{FF2B5EF4-FFF2-40B4-BE49-F238E27FC236}">
                <a16:creationId xmlns:a16="http://schemas.microsoft.com/office/drawing/2014/main" id="{BD1C81FD-268C-4239-A887-C703DA62D75E}"/>
              </a:ext>
            </a:extLst>
          </p:cNvPr>
          <p:cNvPicPr>
            <a:picLocks noChangeAspect="1"/>
          </p:cNvPicPr>
          <p:nvPr/>
        </p:nvPicPr>
        <p:blipFill>
          <a:blip r:embed="rId3"/>
          <a:stretch>
            <a:fillRect/>
          </a:stretch>
        </p:blipFill>
        <p:spPr>
          <a:xfrm>
            <a:off x="8465128" y="1"/>
            <a:ext cx="2202872" cy="2116476"/>
          </a:xfrm>
          <a:prstGeom prst="rect">
            <a:avLst/>
          </a:prstGeom>
          <a:solidFill>
            <a:schemeClr val="bg1"/>
          </a:solidFill>
        </p:spPr>
      </p:pic>
      <p:pic>
        <p:nvPicPr>
          <p:cNvPr id="7" name="Picture 6">
            <a:extLst>
              <a:ext uri="{FF2B5EF4-FFF2-40B4-BE49-F238E27FC236}">
                <a16:creationId xmlns:a16="http://schemas.microsoft.com/office/drawing/2014/main" id="{23FE7503-5419-43B1-8FCD-E0F9076719A9}"/>
              </a:ext>
            </a:extLst>
          </p:cNvPr>
          <p:cNvPicPr>
            <a:picLocks noChangeAspect="1"/>
          </p:cNvPicPr>
          <p:nvPr/>
        </p:nvPicPr>
        <p:blipFill>
          <a:blip r:embed="rId4"/>
          <a:stretch>
            <a:fillRect/>
          </a:stretch>
        </p:blipFill>
        <p:spPr>
          <a:xfrm>
            <a:off x="1524000" y="164387"/>
            <a:ext cx="2202872" cy="1952090"/>
          </a:xfrm>
          <a:prstGeom prst="rect">
            <a:avLst/>
          </a:prstGeom>
        </p:spPr>
      </p:pic>
    </p:spTree>
    <p:extLst>
      <p:ext uri="{BB962C8B-B14F-4D97-AF65-F5344CB8AC3E}">
        <p14:creationId xmlns:p14="http://schemas.microsoft.com/office/powerpoint/2010/main" val="311329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CD19-156D-4E29-9A3B-F7F8C9524998}"/>
              </a:ext>
            </a:extLst>
          </p:cNvPr>
          <p:cNvSpPr>
            <a:spLocks noGrp="1"/>
          </p:cNvSpPr>
          <p:nvPr>
            <p:ph type="ctrTitle"/>
          </p:nvPr>
        </p:nvSpPr>
        <p:spPr>
          <a:xfrm>
            <a:off x="2209800" y="639380"/>
            <a:ext cx="7772400" cy="829657"/>
          </a:xfrm>
        </p:spPr>
        <p:txBody>
          <a:bodyPr/>
          <a:lstStyle/>
          <a:p>
            <a:r>
              <a:rPr lang="en-GB" b="1" dirty="0">
                <a:solidFill>
                  <a:schemeClr val="tx2"/>
                </a:solidFill>
                <a:latin typeface="Arial" panose="020B0604020202020204" pitchFamily="34" charset="0"/>
                <a:cs typeface="Arial" panose="020B0604020202020204" pitchFamily="34" charset="0"/>
              </a:rPr>
              <a:t>Exposing unique content</a:t>
            </a:r>
          </a:p>
        </p:txBody>
      </p:sp>
      <p:sp>
        <p:nvSpPr>
          <p:cNvPr id="3" name="Subtitle 2">
            <a:extLst>
              <a:ext uri="{FF2B5EF4-FFF2-40B4-BE49-F238E27FC236}">
                <a16:creationId xmlns:a16="http://schemas.microsoft.com/office/drawing/2014/main" id="{07025393-FAAB-496A-BA2F-10BCF9B103D4}"/>
              </a:ext>
            </a:extLst>
          </p:cNvPr>
          <p:cNvSpPr>
            <a:spLocks noGrp="1"/>
          </p:cNvSpPr>
          <p:nvPr>
            <p:ph type="subTitle" idx="1"/>
          </p:nvPr>
        </p:nvSpPr>
        <p:spPr>
          <a:xfrm>
            <a:off x="2209800" y="1804277"/>
            <a:ext cx="7772400" cy="2917849"/>
          </a:xfrm>
        </p:spPr>
        <p:txBody>
          <a:bodyPr/>
          <a:lstStyle/>
          <a:p>
            <a:pPr marL="457200" indent="-457200">
              <a:buFont typeface="Arial" panose="020B0604020202020204" pitchFamily="34" charset="0"/>
              <a:buChar char="•"/>
            </a:pPr>
            <a:r>
              <a:rPr lang="en-GB" dirty="0">
                <a:solidFill>
                  <a:schemeClr val="tx1"/>
                </a:solidFill>
              </a:rPr>
              <a:t>Google Arts &amp; Culture </a:t>
            </a:r>
          </a:p>
          <a:p>
            <a:pPr marL="457200" indent="-457200">
              <a:buFont typeface="Arial" panose="020B0604020202020204" pitchFamily="34" charset="0"/>
              <a:buChar char="•"/>
            </a:pPr>
            <a:r>
              <a:rPr lang="en-GB" dirty="0">
                <a:solidFill>
                  <a:schemeClr val="tx1"/>
                </a:solidFill>
              </a:rPr>
              <a:t>Flickr</a:t>
            </a:r>
          </a:p>
          <a:p>
            <a:pPr marL="457200" indent="-457200">
              <a:buFont typeface="Arial" panose="020B0604020202020204" pitchFamily="34" charset="0"/>
              <a:buChar char="•"/>
            </a:pPr>
            <a:r>
              <a:rPr lang="en-GB" dirty="0" err="1">
                <a:solidFill>
                  <a:schemeClr val="tx1"/>
                </a:solidFill>
              </a:rPr>
              <a:t>Unsplash</a:t>
            </a:r>
            <a:endParaRPr lang="en-GB" dirty="0">
              <a:solidFill>
                <a:schemeClr val="tx1"/>
              </a:solidFill>
            </a:endParaRPr>
          </a:p>
          <a:p>
            <a:pPr marL="457200" indent="-457200">
              <a:buFont typeface="Arial" panose="020B0604020202020204" pitchFamily="34" charset="0"/>
              <a:buChar char="•"/>
            </a:pPr>
            <a:r>
              <a:rPr lang="en-GB" dirty="0">
                <a:solidFill>
                  <a:schemeClr val="tx1"/>
                </a:solidFill>
              </a:rPr>
              <a:t>JSTOR Open Community Collections </a:t>
            </a:r>
          </a:p>
        </p:txBody>
      </p:sp>
      <p:pic>
        <p:nvPicPr>
          <p:cNvPr id="5" name="Picture 4">
            <a:extLst>
              <a:ext uri="{FF2B5EF4-FFF2-40B4-BE49-F238E27FC236}">
                <a16:creationId xmlns:a16="http://schemas.microsoft.com/office/drawing/2014/main" id="{8FC74924-0CFF-4B2C-BC49-EF770C240DC9}"/>
              </a:ext>
            </a:extLst>
          </p:cNvPr>
          <p:cNvPicPr>
            <a:picLocks noChangeAspect="1"/>
          </p:cNvPicPr>
          <p:nvPr/>
        </p:nvPicPr>
        <p:blipFill>
          <a:blip r:embed="rId3"/>
          <a:stretch>
            <a:fillRect/>
          </a:stretch>
        </p:blipFill>
        <p:spPr>
          <a:xfrm>
            <a:off x="5619395" y="2416723"/>
            <a:ext cx="3000375" cy="1104900"/>
          </a:xfrm>
          <a:prstGeom prst="rect">
            <a:avLst/>
          </a:prstGeom>
        </p:spPr>
      </p:pic>
    </p:spTree>
    <p:extLst>
      <p:ext uri="{BB962C8B-B14F-4D97-AF65-F5344CB8AC3E}">
        <p14:creationId xmlns:p14="http://schemas.microsoft.com/office/powerpoint/2010/main" val="35773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F01B6C-16CD-424B-B213-4F184A191CE3}"/>
              </a:ext>
            </a:extLst>
          </p:cNvPr>
          <p:cNvSpPr>
            <a:spLocks noGrp="1"/>
          </p:cNvSpPr>
          <p:nvPr>
            <p:ph type="body" sz="quarter" idx="13"/>
          </p:nvPr>
        </p:nvSpPr>
        <p:spPr>
          <a:xfrm>
            <a:off x="1524001" y="2454"/>
            <a:ext cx="8181975" cy="915256"/>
          </a:xfrm>
        </p:spPr>
        <p:txBody>
          <a:bodyPr/>
          <a:lstStyle/>
          <a:p>
            <a:r>
              <a:rPr lang="en-US" sz="4000" dirty="0">
                <a:latin typeface="+mj-lt"/>
              </a:rPr>
              <a:t>  Speakers</a:t>
            </a:r>
          </a:p>
        </p:txBody>
      </p:sp>
      <p:pic>
        <p:nvPicPr>
          <p:cNvPr id="9" name="Picture Placeholder 6" descr="A person smiling for the camera&#10;&#10;Description automatically generated">
            <a:extLst>
              <a:ext uri="{FF2B5EF4-FFF2-40B4-BE49-F238E27FC236}">
                <a16:creationId xmlns:a16="http://schemas.microsoft.com/office/drawing/2014/main" id="{3AC64DD3-04C4-475E-8121-0ED78FF055FA}"/>
              </a:ext>
            </a:extLst>
          </p:cNvPr>
          <p:cNvPicPr>
            <a:picLocks noChangeAspect="1"/>
          </p:cNvPicPr>
          <p:nvPr/>
        </p:nvPicPr>
        <p:blipFill>
          <a:blip r:embed="rId3"/>
          <a:srcRect l="13107" r="13107"/>
          <a:stretch>
            <a:fillRect/>
          </a:stretch>
        </p:blipFill>
        <p:spPr>
          <a:xfrm>
            <a:off x="2075960" y="1229289"/>
            <a:ext cx="2016125" cy="2571750"/>
          </a:xfrm>
          <a:prstGeom prst="rect">
            <a:avLst/>
          </a:prstGeom>
        </p:spPr>
      </p:pic>
      <p:sp>
        <p:nvSpPr>
          <p:cNvPr id="10" name="Text Placeholder 3">
            <a:extLst>
              <a:ext uri="{FF2B5EF4-FFF2-40B4-BE49-F238E27FC236}">
                <a16:creationId xmlns:a16="http://schemas.microsoft.com/office/drawing/2014/main" id="{1F1290C0-98F3-4D99-9D9D-EFF806D1D1F0}"/>
              </a:ext>
            </a:extLst>
          </p:cNvPr>
          <p:cNvSpPr txBox="1">
            <a:spLocks/>
          </p:cNvSpPr>
          <p:nvPr/>
        </p:nvSpPr>
        <p:spPr>
          <a:xfrm>
            <a:off x="4287157" y="1229422"/>
            <a:ext cx="5727700" cy="650875"/>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Karen Smith-Yoshimura</a:t>
            </a:r>
          </a:p>
        </p:txBody>
      </p:sp>
      <p:sp>
        <p:nvSpPr>
          <p:cNvPr id="11" name="Text Placeholder 2">
            <a:extLst>
              <a:ext uri="{FF2B5EF4-FFF2-40B4-BE49-F238E27FC236}">
                <a16:creationId xmlns:a16="http://schemas.microsoft.com/office/drawing/2014/main" id="{E480E826-D750-4C4C-AF35-25848A07038A}"/>
              </a:ext>
            </a:extLst>
          </p:cNvPr>
          <p:cNvSpPr>
            <a:spLocks noGrp="1"/>
          </p:cNvSpPr>
          <p:nvPr>
            <p:ph type="body" sz="quarter" idx="12"/>
          </p:nvPr>
        </p:nvSpPr>
        <p:spPr>
          <a:xfrm>
            <a:off x="4388343" y="1915483"/>
            <a:ext cx="5727699" cy="650875"/>
          </a:xfrm>
        </p:spPr>
        <p:txBody>
          <a:bodyPr/>
          <a:lstStyle/>
          <a:p>
            <a:pPr marL="0" indent="0">
              <a:buNone/>
            </a:pPr>
            <a:r>
              <a:rPr lang="en-US" dirty="0"/>
              <a:t>OCLC Research Senior Program Officer</a:t>
            </a:r>
          </a:p>
        </p:txBody>
      </p:sp>
      <p:pic>
        <p:nvPicPr>
          <p:cNvPr id="2" name="Picture 1">
            <a:extLst>
              <a:ext uri="{FF2B5EF4-FFF2-40B4-BE49-F238E27FC236}">
                <a16:creationId xmlns:a16="http://schemas.microsoft.com/office/drawing/2014/main" id="{07ACE136-6251-4B58-9197-E12F78973E1A}"/>
              </a:ext>
            </a:extLst>
          </p:cNvPr>
          <p:cNvPicPr>
            <a:picLocks noChangeAspect="1"/>
          </p:cNvPicPr>
          <p:nvPr/>
        </p:nvPicPr>
        <p:blipFill>
          <a:blip r:embed="rId4"/>
          <a:srcRect/>
          <a:stretch/>
        </p:blipFill>
        <p:spPr>
          <a:xfrm>
            <a:off x="2193990" y="4112618"/>
            <a:ext cx="1780063" cy="2286000"/>
          </a:xfrm>
          <a:prstGeom prst="rect">
            <a:avLst/>
          </a:prstGeom>
        </p:spPr>
      </p:pic>
      <p:sp>
        <p:nvSpPr>
          <p:cNvPr id="15" name="Text Placeholder 3">
            <a:extLst>
              <a:ext uri="{FF2B5EF4-FFF2-40B4-BE49-F238E27FC236}">
                <a16:creationId xmlns:a16="http://schemas.microsoft.com/office/drawing/2014/main" id="{9835E558-E74A-44EB-9DC5-CA11C5E2EF44}"/>
              </a:ext>
            </a:extLst>
          </p:cNvPr>
          <p:cNvSpPr txBox="1">
            <a:spLocks/>
          </p:cNvSpPr>
          <p:nvPr/>
        </p:nvSpPr>
        <p:spPr>
          <a:xfrm>
            <a:off x="4439557" y="3966207"/>
            <a:ext cx="5727700" cy="650875"/>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Helen K. R. Williams</a:t>
            </a:r>
          </a:p>
        </p:txBody>
      </p:sp>
      <p:sp>
        <p:nvSpPr>
          <p:cNvPr id="16" name="Text Placeholder 2">
            <a:extLst>
              <a:ext uri="{FF2B5EF4-FFF2-40B4-BE49-F238E27FC236}">
                <a16:creationId xmlns:a16="http://schemas.microsoft.com/office/drawing/2014/main" id="{11A31DCC-2A9E-4F7A-B741-463BFBC6C54A}"/>
              </a:ext>
            </a:extLst>
          </p:cNvPr>
          <p:cNvSpPr txBox="1">
            <a:spLocks/>
          </p:cNvSpPr>
          <p:nvPr/>
        </p:nvSpPr>
        <p:spPr>
          <a:xfrm>
            <a:off x="4439558" y="4652268"/>
            <a:ext cx="5727699" cy="650875"/>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Metadata Manager, LSE Library</a:t>
            </a:r>
          </a:p>
        </p:txBody>
      </p:sp>
    </p:spTree>
    <p:extLst>
      <p:ext uri="{BB962C8B-B14F-4D97-AF65-F5344CB8AC3E}">
        <p14:creationId xmlns:p14="http://schemas.microsoft.com/office/powerpoint/2010/main" val="26822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4E58-3B4C-43E7-B70D-0F23B3F01D37}"/>
              </a:ext>
            </a:extLst>
          </p:cNvPr>
          <p:cNvSpPr>
            <a:spLocks noGrp="1"/>
          </p:cNvSpPr>
          <p:nvPr>
            <p:ph type="ctrTitle"/>
          </p:nvPr>
        </p:nvSpPr>
        <p:spPr>
          <a:xfrm>
            <a:off x="2209800" y="639380"/>
            <a:ext cx="7772400" cy="752693"/>
          </a:xfrm>
        </p:spPr>
        <p:txBody>
          <a:bodyPr/>
          <a:lstStyle/>
          <a:p>
            <a:r>
              <a:rPr lang="en-GB" b="1" dirty="0">
                <a:solidFill>
                  <a:schemeClr val="tx2"/>
                </a:solidFill>
                <a:latin typeface="Arial" panose="020B0604020202020204" pitchFamily="34" charset="0"/>
                <a:cs typeface="Arial" panose="020B0604020202020204" pitchFamily="34" charset="0"/>
              </a:rPr>
              <a:t>Working with unique content </a:t>
            </a:r>
          </a:p>
        </p:txBody>
      </p:sp>
      <p:sp>
        <p:nvSpPr>
          <p:cNvPr id="3" name="Subtitle 2">
            <a:extLst>
              <a:ext uri="{FF2B5EF4-FFF2-40B4-BE49-F238E27FC236}">
                <a16:creationId xmlns:a16="http://schemas.microsoft.com/office/drawing/2014/main" id="{460A953C-4E7B-417B-8106-BC3338848BC0}"/>
              </a:ext>
            </a:extLst>
          </p:cNvPr>
          <p:cNvSpPr>
            <a:spLocks noGrp="1"/>
          </p:cNvSpPr>
          <p:nvPr>
            <p:ph type="subTitle" idx="1"/>
          </p:nvPr>
        </p:nvSpPr>
        <p:spPr>
          <a:xfrm>
            <a:off x="2209800" y="1583141"/>
            <a:ext cx="7772400" cy="4055660"/>
          </a:xfrm>
        </p:spPr>
        <p:txBody>
          <a:bodyPr/>
          <a:lstStyle/>
          <a:p>
            <a:pPr marL="457200" indent="-457200">
              <a:buFont typeface="Arial" panose="020B0604020202020204" pitchFamily="34" charset="0"/>
              <a:buChar char="•"/>
            </a:pPr>
            <a:r>
              <a:rPr lang="en-GB" dirty="0">
                <a:solidFill>
                  <a:schemeClr val="tx1"/>
                </a:solidFill>
              </a:rPr>
              <a:t>Archives Hub Names Project </a:t>
            </a:r>
          </a:p>
          <a:p>
            <a:pPr marL="457200" indent="-457200">
              <a:buFont typeface="Arial" panose="020B0604020202020204" pitchFamily="34" charset="0"/>
              <a:buChar char="•"/>
            </a:pPr>
            <a:r>
              <a:rPr lang="en-GB" dirty="0">
                <a:solidFill>
                  <a:schemeClr val="tx1"/>
                </a:solidFill>
              </a:rPr>
              <a:t>International Image Interoperability Framework (IIIF)</a:t>
            </a:r>
          </a:p>
          <a:p>
            <a:pPr marL="457200" indent="-457200">
              <a:buFont typeface="Arial" panose="020B0604020202020204" pitchFamily="34" charset="0"/>
              <a:buChar char="•"/>
            </a:pPr>
            <a:r>
              <a:rPr lang="en-GB" dirty="0">
                <a:solidFill>
                  <a:schemeClr val="tx1"/>
                </a:solidFill>
              </a:rPr>
              <a:t>Text Encoding Initiative (TEI)</a:t>
            </a:r>
          </a:p>
          <a:p>
            <a:pPr marL="457200" indent="-457200">
              <a:buFont typeface="Arial" panose="020B0604020202020204" pitchFamily="34" charset="0"/>
              <a:buChar char="•"/>
            </a:pPr>
            <a:r>
              <a:rPr lang="en-GB" dirty="0">
                <a:solidFill>
                  <a:schemeClr val="tx1"/>
                </a:solidFill>
              </a:rPr>
              <a:t>Metadata support for research data</a:t>
            </a:r>
          </a:p>
        </p:txBody>
      </p:sp>
      <p:pic>
        <p:nvPicPr>
          <p:cNvPr id="5" name="Picture 4">
            <a:extLst>
              <a:ext uri="{FF2B5EF4-FFF2-40B4-BE49-F238E27FC236}">
                <a16:creationId xmlns:a16="http://schemas.microsoft.com/office/drawing/2014/main" id="{F3A0870F-6A9F-4D1C-B14D-843C480E73D4}"/>
              </a:ext>
            </a:extLst>
          </p:cNvPr>
          <p:cNvPicPr>
            <a:picLocks noChangeAspect="1"/>
          </p:cNvPicPr>
          <p:nvPr/>
        </p:nvPicPr>
        <p:blipFill>
          <a:blip r:embed="rId3"/>
          <a:stretch>
            <a:fillRect/>
          </a:stretch>
        </p:blipFill>
        <p:spPr>
          <a:xfrm>
            <a:off x="8689075" y="1392072"/>
            <a:ext cx="1869743" cy="2538484"/>
          </a:xfrm>
          <a:prstGeom prst="rect">
            <a:avLst/>
          </a:prstGeom>
        </p:spPr>
      </p:pic>
    </p:spTree>
    <p:extLst>
      <p:ext uri="{BB962C8B-B14F-4D97-AF65-F5344CB8AC3E}">
        <p14:creationId xmlns:p14="http://schemas.microsoft.com/office/powerpoint/2010/main" val="4640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42BCB-33F2-4DF3-B8DF-C7E3B5833057}"/>
              </a:ext>
            </a:extLst>
          </p:cNvPr>
          <p:cNvSpPr>
            <a:spLocks noGrp="1"/>
          </p:cNvSpPr>
          <p:nvPr>
            <p:ph type="body" sz="quarter" idx="13"/>
          </p:nvPr>
        </p:nvSpPr>
        <p:spPr/>
        <p:txBody>
          <a:bodyPr/>
          <a:lstStyle/>
          <a:p>
            <a:r>
              <a:rPr lang="en-US" dirty="0"/>
              <a:t>Evolution of “Metadata as a Service”</a:t>
            </a:r>
          </a:p>
        </p:txBody>
      </p:sp>
      <p:pic>
        <p:nvPicPr>
          <p:cNvPr id="4" name="Picture 3">
            <a:extLst>
              <a:ext uri="{FF2B5EF4-FFF2-40B4-BE49-F238E27FC236}">
                <a16:creationId xmlns:a16="http://schemas.microsoft.com/office/drawing/2014/main" id="{4D4C5117-A1DD-4526-BB39-8C9AA539C6E9}"/>
              </a:ext>
            </a:extLst>
          </p:cNvPr>
          <p:cNvPicPr>
            <a:picLocks noChangeAspect="1"/>
          </p:cNvPicPr>
          <p:nvPr/>
        </p:nvPicPr>
        <p:blipFill>
          <a:blip r:embed="rId3"/>
          <a:stretch>
            <a:fillRect/>
          </a:stretch>
        </p:blipFill>
        <p:spPr>
          <a:xfrm>
            <a:off x="1524003" y="1261148"/>
            <a:ext cx="4359018" cy="2565876"/>
          </a:xfrm>
          <a:prstGeom prst="rect">
            <a:avLst/>
          </a:prstGeom>
        </p:spPr>
      </p:pic>
      <p:pic>
        <p:nvPicPr>
          <p:cNvPr id="5" name="Picture 4">
            <a:extLst>
              <a:ext uri="{FF2B5EF4-FFF2-40B4-BE49-F238E27FC236}">
                <a16:creationId xmlns:a16="http://schemas.microsoft.com/office/drawing/2014/main" id="{0C3055A7-23AB-4CA5-87E1-35324DFEA62E}"/>
              </a:ext>
            </a:extLst>
          </p:cNvPr>
          <p:cNvPicPr>
            <a:picLocks noChangeAspect="1"/>
          </p:cNvPicPr>
          <p:nvPr/>
        </p:nvPicPr>
        <p:blipFill>
          <a:blip r:embed="rId4"/>
          <a:stretch>
            <a:fillRect/>
          </a:stretch>
        </p:blipFill>
        <p:spPr>
          <a:xfrm>
            <a:off x="5986864" y="1048465"/>
            <a:ext cx="4433319" cy="3120660"/>
          </a:xfrm>
          <a:prstGeom prst="rect">
            <a:avLst/>
          </a:prstGeom>
        </p:spPr>
      </p:pic>
      <p:sp>
        <p:nvSpPr>
          <p:cNvPr id="6" name="TextBox 5">
            <a:extLst>
              <a:ext uri="{FF2B5EF4-FFF2-40B4-BE49-F238E27FC236}">
                <a16:creationId xmlns:a16="http://schemas.microsoft.com/office/drawing/2014/main" id="{E0D2B6FE-A23B-4A2D-B66F-3715E94707C9}"/>
              </a:ext>
            </a:extLst>
          </p:cNvPr>
          <p:cNvSpPr txBox="1"/>
          <p:nvPr/>
        </p:nvSpPr>
        <p:spPr>
          <a:xfrm>
            <a:off x="2445796" y="4169126"/>
            <a:ext cx="2515432" cy="461665"/>
          </a:xfrm>
          <a:prstGeom prst="rect">
            <a:avLst/>
          </a:prstGeom>
          <a:noFill/>
        </p:spPr>
        <p:txBody>
          <a:bodyPr wrap="none" rtlCol="0">
            <a:spAutoFit/>
          </a:bodyPr>
          <a:lstStyle/>
          <a:p>
            <a:r>
              <a:rPr lang="en-US" sz="2400" dirty="0"/>
              <a:t>New applications</a:t>
            </a:r>
          </a:p>
        </p:txBody>
      </p:sp>
      <p:sp>
        <p:nvSpPr>
          <p:cNvPr id="7" name="TextBox 6">
            <a:extLst>
              <a:ext uri="{FF2B5EF4-FFF2-40B4-BE49-F238E27FC236}">
                <a16:creationId xmlns:a16="http://schemas.microsoft.com/office/drawing/2014/main" id="{A059F11D-3F32-44AA-9D36-6385094E1961}"/>
              </a:ext>
            </a:extLst>
          </p:cNvPr>
          <p:cNvSpPr txBox="1"/>
          <p:nvPr/>
        </p:nvSpPr>
        <p:spPr>
          <a:xfrm>
            <a:off x="6754560" y="4304116"/>
            <a:ext cx="1931939" cy="461665"/>
          </a:xfrm>
          <a:prstGeom prst="rect">
            <a:avLst/>
          </a:prstGeom>
          <a:noFill/>
        </p:spPr>
        <p:txBody>
          <a:bodyPr wrap="none" rtlCol="0">
            <a:spAutoFit/>
          </a:bodyPr>
          <a:lstStyle/>
          <a:p>
            <a:r>
              <a:rPr lang="en-US" sz="2400" dirty="0"/>
              <a:t>Bibliometrics</a:t>
            </a:r>
          </a:p>
        </p:txBody>
      </p:sp>
      <p:sp>
        <p:nvSpPr>
          <p:cNvPr id="8" name="TextBox 7">
            <a:extLst>
              <a:ext uri="{FF2B5EF4-FFF2-40B4-BE49-F238E27FC236}">
                <a16:creationId xmlns:a16="http://schemas.microsoft.com/office/drawing/2014/main" id="{15BDE6D9-F0AC-4151-93C7-1915583A99D9}"/>
              </a:ext>
            </a:extLst>
          </p:cNvPr>
          <p:cNvSpPr txBox="1"/>
          <p:nvPr/>
        </p:nvSpPr>
        <p:spPr>
          <a:xfrm>
            <a:off x="4184040" y="4647217"/>
            <a:ext cx="3605646" cy="1569660"/>
          </a:xfrm>
          <a:prstGeom prst="rect">
            <a:avLst/>
          </a:prstGeom>
          <a:noFill/>
        </p:spPr>
        <p:txBody>
          <a:bodyPr wrap="square" rtlCol="0">
            <a:spAutoFit/>
          </a:bodyPr>
          <a:lstStyle/>
          <a:p>
            <a:r>
              <a:rPr lang="en-US" sz="2400" dirty="0"/>
              <a:t>Plus:</a:t>
            </a:r>
          </a:p>
          <a:p>
            <a:pPr marL="285750" indent="-285750">
              <a:buFont typeface="Arial" panose="020B0604020202020204" pitchFamily="34" charset="0"/>
              <a:buChar char="•"/>
            </a:pPr>
            <a:r>
              <a:rPr lang="en-US" sz="2400" dirty="0"/>
              <a:t>Metrics</a:t>
            </a:r>
          </a:p>
          <a:p>
            <a:pPr marL="285750" indent="-285750">
              <a:buFont typeface="Arial" panose="020B0604020202020204" pitchFamily="34" charset="0"/>
              <a:buChar char="•"/>
            </a:pPr>
            <a:r>
              <a:rPr lang="en-US" sz="2400" dirty="0"/>
              <a:t>Consultancy</a:t>
            </a:r>
          </a:p>
          <a:p>
            <a:pPr marL="285750" indent="-285750">
              <a:buFont typeface="Arial" panose="020B0604020202020204" pitchFamily="34" charset="0"/>
              <a:buChar char="•"/>
            </a:pPr>
            <a:r>
              <a:rPr lang="en-US" sz="2400" dirty="0"/>
              <a:t>Semantic indexing</a:t>
            </a:r>
          </a:p>
        </p:txBody>
      </p:sp>
    </p:spTree>
    <p:extLst>
      <p:ext uri="{BB962C8B-B14F-4D97-AF65-F5344CB8AC3E}">
        <p14:creationId xmlns:p14="http://schemas.microsoft.com/office/powerpoint/2010/main" val="32958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4CC3-704F-468C-A059-BEEFE575A065}"/>
              </a:ext>
            </a:extLst>
          </p:cNvPr>
          <p:cNvSpPr>
            <a:spLocks noGrp="1"/>
          </p:cNvSpPr>
          <p:nvPr>
            <p:ph type="ctrTitle"/>
          </p:nvPr>
        </p:nvSpPr>
        <p:spPr>
          <a:xfrm>
            <a:off x="2209800" y="639380"/>
            <a:ext cx="7772400" cy="739045"/>
          </a:xfrm>
        </p:spPr>
        <p:txBody>
          <a:bodyPr>
            <a:noAutofit/>
          </a:bodyPr>
          <a:lstStyle/>
          <a:p>
            <a:r>
              <a:rPr lang="en-GB" b="1" dirty="0">
                <a:solidFill>
                  <a:schemeClr val="tx2"/>
                </a:solidFill>
                <a:latin typeface="Arial" panose="020B0604020202020204" pitchFamily="34" charset="0"/>
                <a:cs typeface="Arial" panose="020B0604020202020204" pitchFamily="34" charset="0"/>
              </a:rPr>
              <a:t>Metadata as a service</a:t>
            </a:r>
          </a:p>
        </p:txBody>
      </p:sp>
      <p:sp>
        <p:nvSpPr>
          <p:cNvPr id="3" name="Subtitle 2">
            <a:extLst>
              <a:ext uri="{FF2B5EF4-FFF2-40B4-BE49-F238E27FC236}">
                <a16:creationId xmlns:a16="http://schemas.microsoft.com/office/drawing/2014/main" id="{7BBA619D-1F51-4581-B42E-F43B6A637B78}"/>
              </a:ext>
            </a:extLst>
          </p:cNvPr>
          <p:cNvSpPr>
            <a:spLocks noGrp="1"/>
          </p:cNvSpPr>
          <p:nvPr>
            <p:ph type="subTitle" idx="1"/>
          </p:nvPr>
        </p:nvSpPr>
        <p:spPr>
          <a:solidFill>
            <a:schemeClr val="bg1"/>
          </a:solidFill>
        </p:spPr>
        <p:txBody>
          <a:bodyPr/>
          <a:lstStyle/>
          <a:p>
            <a:r>
              <a:rPr lang="en-GB" dirty="0">
                <a:solidFill>
                  <a:schemeClr val="tx1"/>
                </a:solidFill>
              </a:rPr>
              <a:t>Collaborative partnerships</a:t>
            </a:r>
          </a:p>
          <a:p>
            <a:endParaRPr lang="en-GB" dirty="0">
              <a:solidFill>
                <a:schemeClr val="tx1"/>
              </a:solidFill>
            </a:endParaRPr>
          </a:p>
          <a:p>
            <a:r>
              <a:rPr lang="en-GB" dirty="0">
                <a:solidFill>
                  <a:schemeClr val="tx1"/>
                </a:solidFill>
              </a:rPr>
              <a:t>Metadata as a primary output </a:t>
            </a:r>
          </a:p>
        </p:txBody>
      </p:sp>
      <p:pic>
        <p:nvPicPr>
          <p:cNvPr id="5" name="Picture 4">
            <a:extLst>
              <a:ext uri="{FF2B5EF4-FFF2-40B4-BE49-F238E27FC236}">
                <a16:creationId xmlns:a16="http://schemas.microsoft.com/office/drawing/2014/main" id="{6418AE0E-75C5-4BCF-87EC-2CFFE5515FE5}"/>
              </a:ext>
            </a:extLst>
          </p:cNvPr>
          <p:cNvPicPr>
            <a:picLocks noChangeAspect="1"/>
          </p:cNvPicPr>
          <p:nvPr/>
        </p:nvPicPr>
        <p:blipFill>
          <a:blip r:embed="rId3"/>
          <a:stretch>
            <a:fillRect/>
          </a:stretch>
        </p:blipFill>
        <p:spPr>
          <a:xfrm>
            <a:off x="7801970" y="1528550"/>
            <a:ext cx="2866030" cy="5329451"/>
          </a:xfrm>
          <a:prstGeom prst="rect">
            <a:avLst/>
          </a:prstGeom>
        </p:spPr>
      </p:pic>
      <p:pic>
        <p:nvPicPr>
          <p:cNvPr id="7" name="Picture 6">
            <a:extLst>
              <a:ext uri="{FF2B5EF4-FFF2-40B4-BE49-F238E27FC236}">
                <a16:creationId xmlns:a16="http://schemas.microsoft.com/office/drawing/2014/main" id="{AEF1D9BB-C84B-41BD-92A8-6794B426ADCE}"/>
              </a:ext>
            </a:extLst>
          </p:cNvPr>
          <p:cNvPicPr>
            <a:picLocks noChangeAspect="1"/>
          </p:cNvPicPr>
          <p:nvPr/>
        </p:nvPicPr>
        <p:blipFill>
          <a:blip r:embed="rId4"/>
          <a:stretch>
            <a:fillRect/>
          </a:stretch>
        </p:blipFill>
        <p:spPr>
          <a:xfrm>
            <a:off x="2209800" y="4021961"/>
            <a:ext cx="2762250" cy="2279175"/>
          </a:xfrm>
          <a:prstGeom prst="rect">
            <a:avLst/>
          </a:prstGeom>
        </p:spPr>
      </p:pic>
    </p:spTree>
    <p:extLst>
      <p:ext uri="{BB962C8B-B14F-4D97-AF65-F5344CB8AC3E}">
        <p14:creationId xmlns:p14="http://schemas.microsoft.com/office/powerpoint/2010/main" val="175796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A102-A0BA-4AD4-A7D1-837624290233}"/>
              </a:ext>
            </a:extLst>
          </p:cNvPr>
          <p:cNvSpPr>
            <a:spLocks noGrp="1"/>
          </p:cNvSpPr>
          <p:nvPr>
            <p:ph type="ctrTitle"/>
          </p:nvPr>
        </p:nvSpPr>
        <p:spPr>
          <a:xfrm>
            <a:off x="2209800" y="639380"/>
            <a:ext cx="7772400" cy="807284"/>
          </a:xfrm>
        </p:spPr>
        <p:txBody>
          <a:bodyPr/>
          <a:lstStyle/>
          <a:p>
            <a:r>
              <a:rPr lang="en-GB" b="1" dirty="0">
                <a:solidFill>
                  <a:schemeClr val="tx2"/>
                </a:solidFill>
                <a:latin typeface="Arial" panose="020B0604020202020204" pitchFamily="34" charset="0"/>
                <a:cs typeface="Arial" panose="020B0604020202020204" pitchFamily="34" charset="0"/>
              </a:rPr>
              <a:t>Cross team working</a:t>
            </a:r>
          </a:p>
        </p:txBody>
      </p:sp>
      <p:sp>
        <p:nvSpPr>
          <p:cNvPr id="3" name="Subtitle 2">
            <a:extLst>
              <a:ext uri="{FF2B5EF4-FFF2-40B4-BE49-F238E27FC236}">
                <a16:creationId xmlns:a16="http://schemas.microsoft.com/office/drawing/2014/main" id="{05FA2BB8-3CE8-4234-895D-1BE1B1E04B35}"/>
              </a:ext>
            </a:extLst>
          </p:cNvPr>
          <p:cNvSpPr>
            <a:spLocks noGrp="1"/>
          </p:cNvSpPr>
          <p:nvPr>
            <p:ph type="subTitle" idx="1"/>
          </p:nvPr>
        </p:nvSpPr>
        <p:spPr>
          <a:xfrm>
            <a:off x="2209800" y="1446666"/>
            <a:ext cx="7772400" cy="3671245"/>
          </a:xfrm>
        </p:spPr>
        <p:txBody>
          <a:bodyPr/>
          <a:lstStyle/>
          <a:p>
            <a:r>
              <a:rPr lang="en-GB" dirty="0">
                <a:solidFill>
                  <a:srgbClr val="00B050"/>
                </a:solidFill>
              </a:rPr>
              <a:t>Research Support         	Digital Library </a:t>
            </a:r>
          </a:p>
          <a:p>
            <a:r>
              <a:rPr lang="en-GB" sz="2600" dirty="0">
                <a:solidFill>
                  <a:schemeClr val="tx1"/>
                </a:solidFill>
              </a:rPr>
              <a:t>Data Management Plans		JSTOR Open Community </a:t>
            </a:r>
          </a:p>
          <a:p>
            <a:r>
              <a:rPr lang="en-GB" sz="2600" dirty="0">
                <a:solidFill>
                  <a:schemeClr val="tx1"/>
                </a:solidFill>
              </a:rPr>
              <a:t>Datasets audit					Collections</a:t>
            </a:r>
          </a:p>
          <a:p>
            <a:r>
              <a:rPr lang="en-GB" sz="2600" dirty="0">
                <a:solidFill>
                  <a:schemeClr val="tx1"/>
                </a:solidFill>
              </a:rPr>
              <a:t>REF support</a:t>
            </a:r>
          </a:p>
          <a:p>
            <a:r>
              <a:rPr lang="en-GB" dirty="0"/>
              <a:t>					</a:t>
            </a:r>
            <a:r>
              <a:rPr lang="en-GB" dirty="0">
                <a:solidFill>
                  <a:srgbClr val="00B050"/>
                </a:solidFill>
              </a:rPr>
              <a:t>Online services </a:t>
            </a:r>
          </a:p>
          <a:p>
            <a:r>
              <a:rPr lang="en-GB" dirty="0">
                <a:solidFill>
                  <a:srgbClr val="FF0000"/>
                </a:solidFill>
              </a:rPr>
              <a:t>					</a:t>
            </a:r>
            <a:r>
              <a:rPr lang="en-GB" sz="2600" dirty="0">
                <a:solidFill>
                  <a:schemeClr val="tx1"/>
                </a:solidFill>
              </a:rPr>
              <a:t>Optimising library systems</a:t>
            </a:r>
          </a:p>
          <a:p>
            <a:r>
              <a:rPr lang="en-GB" dirty="0"/>
              <a:t>								</a:t>
            </a:r>
          </a:p>
        </p:txBody>
      </p:sp>
      <p:pic>
        <p:nvPicPr>
          <p:cNvPr id="5" name="Picture 4">
            <a:extLst>
              <a:ext uri="{FF2B5EF4-FFF2-40B4-BE49-F238E27FC236}">
                <a16:creationId xmlns:a16="http://schemas.microsoft.com/office/drawing/2014/main" id="{43011DD2-C1B0-4962-8CBE-8A77F4555F1F}"/>
              </a:ext>
            </a:extLst>
          </p:cNvPr>
          <p:cNvPicPr>
            <a:picLocks noChangeAspect="1"/>
          </p:cNvPicPr>
          <p:nvPr/>
        </p:nvPicPr>
        <p:blipFill>
          <a:blip r:embed="rId3"/>
          <a:stretch>
            <a:fillRect/>
          </a:stretch>
        </p:blipFill>
        <p:spPr>
          <a:xfrm>
            <a:off x="8048900" y="2549346"/>
            <a:ext cx="2619101" cy="1759309"/>
          </a:xfrm>
          <a:prstGeom prst="rect">
            <a:avLst/>
          </a:prstGeom>
        </p:spPr>
      </p:pic>
    </p:spTree>
    <p:extLst>
      <p:ext uri="{BB962C8B-B14F-4D97-AF65-F5344CB8AC3E}">
        <p14:creationId xmlns:p14="http://schemas.microsoft.com/office/powerpoint/2010/main" val="118005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5E30-250E-4D0F-857F-F16E19B81614}"/>
              </a:ext>
            </a:extLst>
          </p:cNvPr>
          <p:cNvSpPr>
            <a:spLocks noGrp="1"/>
          </p:cNvSpPr>
          <p:nvPr>
            <p:ph type="ctrTitle"/>
          </p:nvPr>
        </p:nvSpPr>
        <p:spPr>
          <a:xfrm>
            <a:off x="2209800" y="639380"/>
            <a:ext cx="7772400" cy="766340"/>
          </a:xfrm>
        </p:spPr>
        <p:txBody>
          <a:bodyPr/>
          <a:lstStyle/>
          <a:p>
            <a:r>
              <a:rPr lang="en-GB" dirty="0"/>
              <a:t>	</a:t>
            </a:r>
            <a:r>
              <a:rPr lang="en-GB" b="1" dirty="0">
                <a:solidFill>
                  <a:schemeClr val="tx2"/>
                </a:solidFill>
                <a:latin typeface="Arial" panose="020B0604020202020204" pitchFamily="34" charset="0"/>
                <a:cs typeface="Arial" panose="020B0604020202020204" pitchFamily="34" charset="0"/>
              </a:rPr>
              <a:t>Catalogue as Data</a:t>
            </a:r>
          </a:p>
        </p:txBody>
      </p:sp>
      <p:sp>
        <p:nvSpPr>
          <p:cNvPr id="3" name="Subtitle 2">
            <a:extLst>
              <a:ext uri="{FF2B5EF4-FFF2-40B4-BE49-F238E27FC236}">
                <a16:creationId xmlns:a16="http://schemas.microsoft.com/office/drawing/2014/main" id="{9B07FFA6-4C94-4BF8-8623-DC7FA38E8088}"/>
              </a:ext>
            </a:extLst>
          </p:cNvPr>
          <p:cNvSpPr>
            <a:spLocks noGrp="1"/>
          </p:cNvSpPr>
          <p:nvPr>
            <p:ph type="subTitle" idx="1"/>
          </p:nvPr>
        </p:nvSpPr>
        <p:spPr>
          <a:xfrm>
            <a:off x="2209800" y="1405721"/>
            <a:ext cx="7772400" cy="3430958"/>
          </a:xfrm>
        </p:spPr>
        <p:txBody>
          <a:bodyPr/>
          <a:lstStyle/>
          <a:p>
            <a:pPr marL="457200" indent="-457200">
              <a:buFont typeface="Arial" panose="020B0604020202020204" pitchFamily="34" charset="0"/>
              <a:buChar char="•"/>
            </a:pPr>
            <a:r>
              <a:rPr lang="en-GB" dirty="0">
                <a:solidFill>
                  <a:schemeClr val="tx1"/>
                </a:solidFill>
              </a:rPr>
              <a:t>Legacies of Catalogue </a:t>
            </a:r>
          </a:p>
          <a:p>
            <a:r>
              <a:rPr lang="en-GB" dirty="0">
                <a:solidFill>
                  <a:schemeClr val="tx1"/>
                </a:solidFill>
              </a:rPr>
              <a:t>Descriptions and Curatorial Voice </a:t>
            </a:r>
          </a:p>
          <a:p>
            <a:endParaRPr lang="en-GB" sz="1600" dirty="0"/>
          </a:p>
          <a:p>
            <a:pPr marL="457200" indent="-457200">
              <a:buFont typeface="Arial" panose="020B0604020202020204" pitchFamily="34" charset="0"/>
              <a:buChar char="•"/>
            </a:pPr>
            <a:r>
              <a:rPr lang="en-GB" dirty="0">
                <a:solidFill>
                  <a:schemeClr val="tx1"/>
                </a:solidFill>
              </a:rPr>
              <a:t>Macroscopes and Microscopes: </a:t>
            </a:r>
          </a:p>
          <a:p>
            <a:r>
              <a:rPr lang="en-GB" dirty="0">
                <a:solidFill>
                  <a:schemeClr val="tx1"/>
                </a:solidFill>
              </a:rPr>
              <a:t>Scholar Cyborgs in the Digital </a:t>
            </a:r>
          </a:p>
          <a:p>
            <a:r>
              <a:rPr lang="en-GB" dirty="0">
                <a:solidFill>
                  <a:schemeClr val="tx1"/>
                </a:solidFill>
              </a:rPr>
              <a:t>Research Library</a:t>
            </a:r>
          </a:p>
        </p:txBody>
      </p:sp>
      <p:pic>
        <p:nvPicPr>
          <p:cNvPr id="5" name="Picture 4">
            <a:extLst>
              <a:ext uri="{FF2B5EF4-FFF2-40B4-BE49-F238E27FC236}">
                <a16:creationId xmlns:a16="http://schemas.microsoft.com/office/drawing/2014/main" id="{9733B24A-968C-4E6F-B8CB-35415663C55C}"/>
              </a:ext>
            </a:extLst>
          </p:cNvPr>
          <p:cNvPicPr>
            <a:picLocks noChangeAspect="1"/>
          </p:cNvPicPr>
          <p:nvPr/>
        </p:nvPicPr>
        <p:blipFill>
          <a:blip r:embed="rId3"/>
          <a:stretch>
            <a:fillRect/>
          </a:stretch>
        </p:blipFill>
        <p:spPr>
          <a:xfrm>
            <a:off x="7804880" y="1201006"/>
            <a:ext cx="2863121" cy="2486575"/>
          </a:xfrm>
          <a:prstGeom prst="rect">
            <a:avLst/>
          </a:prstGeom>
        </p:spPr>
      </p:pic>
    </p:spTree>
    <p:extLst>
      <p:ext uri="{BB962C8B-B14F-4D97-AF65-F5344CB8AC3E}">
        <p14:creationId xmlns:p14="http://schemas.microsoft.com/office/powerpoint/2010/main" val="85330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C4B2F-F126-4491-BF9A-28A6A411C66D}"/>
              </a:ext>
            </a:extLst>
          </p:cNvPr>
          <p:cNvSpPr>
            <a:spLocks noGrp="1"/>
          </p:cNvSpPr>
          <p:nvPr>
            <p:ph type="body" sz="quarter" idx="13"/>
          </p:nvPr>
        </p:nvSpPr>
        <p:spPr/>
        <p:txBody>
          <a:bodyPr/>
          <a:lstStyle/>
          <a:p>
            <a:r>
              <a:rPr lang="en-US" dirty="0"/>
              <a:t>Preparing for Future Staffing Requirements</a:t>
            </a:r>
          </a:p>
        </p:txBody>
      </p:sp>
      <p:pic>
        <p:nvPicPr>
          <p:cNvPr id="4" name="Picture 3">
            <a:extLst>
              <a:ext uri="{FF2B5EF4-FFF2-40B4-BE49-F238E27FC236}">
                <a16:creationId xmlns:a16="http://schemas.microsoft.com/office/drawing/2014/main" id="{854B766B-88B8-4A19-999D-D19BC5F3FB3B}"/>
              </a:ext>
            </a:extLst>
          </p:cNvPr>
          <p:cNvPicPr>
            <a:picLocks noChangeAspect="1"/>
          </p:cNvPicPr>
          <p:nvPr/>
        </p:nvPicPr>
        <p:blipFill>
          <a:blip r:embed="rId3"/>
          <a:stretch>
            <a:fillRect/>
          </a:stretch>
        </p:blipFill>
        <p:spPr>
          <a:xfrm>
            <a:off x="2765772" y="2396401"/>
            <a:ext cx="6660457" cy="2065199"/>
          </a:xfrm>
          <a:prstGeom prst="rect">
            <a:avLst/>
          </a:prstGeom>
        </p:spPr>
      </p:pic>
    </p:spTree>
    <p:extLst>
      <p:ext uri="{BB962C8B-B14F-4D97-AF65-F5344CB8AC3E}">
        <p14:creationId xmlns:p14="http://schemas.microsoft.com/office/powerpoint/2010/main" val="39436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62CA-9825-4E19-9DBA-4106E15CB68C}"/>
              </a:ext>
            </a:extLst>
          </p:cNvPr>
          <p:cNvSpPr>
            <a:spLocks noGrp="1"/>
          </p:cNvSpPr>
          <p:nvPr>
            <p:ph type="ctrTitle"/>
          </p:nvPr>
        </p:nvSpPr>
        <p:spPr>
          <a:xfrm>
            <a:off x="2209800" y="709133"/>
            <a:ext cx="7772400" cy="739045"/>
          </a:xfrm>
        </p:spPr>
        <p:txBody>
          <a:bodyPr>
            <a:noAutofit/>
          </a:bodyPr>
          <a:lstStyle/>
          <a:p>
            <a:r>
              <a:rPr lang="en-GB" b="1" dirty="0">
                <a:solidFill>
                  <a:schemeClr val="tx2"/>
                </a:solidFill>
                <a:latin typeface="Arial" panose="020B0604020202020204" pitchFamily="34" charset="0"/>
                <a:cs typeface="Arial" panose="020B0604020202020204" pitchFamily="34" charset="0"/>
              </a:rPr>
              <a:t>Culture shift</a:t>
            </a:r>
          </a:p>
        </p:txBody>
      </p:sp>
      <p:sp>
        <p:nvSpPr>
          <p:cNvPr id="3" name="Subtitle 2">
            <a:extLst>
              <a:ext uri="{FF2B5EF4-FFF2-40B4-BE49-F238E27FC236}">
                <a16:creationId xmlns:a16="http://schemas.microsoft.com/office/drawing/2014/main" id="{F32A8AD4-2193-42C0-B3FA-96B5BC7A7EC0}"/>
              </a:ext>
            </a:extLst>
          </p:cNvPr>
          <p:cNvSpPr>
            <a:spLocks noGrp="1"/>
          </p:cNvSpPr>
          <p:nvPr>
            <p:ph type="subTitle" idx="1"/>
          </p:nvPr>
        </p:nvSpPr>
        <p:spPr>
          <a:xfrm>
            <a:off x="2209800" y="1514902"/>
            <a:ext cx="7772400" cy="4123899"/>
          </a:xfrm>
        </p:spPr>
        <p:txBody>
          <a:bodyPr/>
          <a:lstStyle/>
          <a:p>
            <a:endParaRPr lang="en-GB" sz="4000" dirty="0">
              <a:solidFill>
                <a:schemeClr val="tx1"/>
              </a:solidFill>
            </a:endParaRPr>
          </a:p>
          <a:p>
            <a:endParaRPr lang="en-GB" sz="4000" dirty="0">
              <a:solidFill>
                <a:schemeClr val="tx1"/>
              </a:solidFill>
            </a:endParaRPr>
          </a:p>
          <a:p>
            <a:r>
              <a:rPr lang="en-GB" sz="4000" dirty="0">
                <a:solidFill>
                  <a:schemeClr val="tx1"/>
                </a:solidFill>
              </a:rPr>
              <a:t>#RLUKdigishift </a:t>
            </a:r>
          </a:p>
        </p:txBody>
      </p:sp>
      <p:pic>
        <p:nvPicPr>
          <p:cNvPr id="5" name="Picture 4">
            <a:extLst>
              <a:ext uri="{FF2B5EF4-FFF2-40B4-BE49-F238E27FC236}">
                <a16:creationId xmlns:a16="http://schemas.microsoft.com/office/drawing/2014/main" id="{A3C3AFE3-9C3C-49F2-839D-2BD742536FCF}"/>
              </a:ext>
            </a:extLst>
          </p:cNvPr>
          <p:cNvPicPr>
            <a:picLocks noChangeAspect="1"/>
          </p:cNvPicPr>
          <p:nvPr/>
        </p:nvPicPr>
        <p:blipFill>
          <a:blip r:embed="rId3"/>
          <a:stretch>
            <a:fillRect/>
          </a:stretch>
        </p:blipFill>
        <p:spPr>
          <a:xfrm>
            <a:off x="4775774" y="1726050"/>
            <a:ext cx="4067175" cy="804410"/>
          </a:xfrm>
          <a:prstGeom prst="rect">
            <a:avLst/>
          </a:prstGeom>
        </p:spPr>
      </p:pic>
      <p:pic>
        <p:nvPicPr>
          <p:cNvPr id="7" name="Picture 6" descr="A close up of a sign&#10;&#10;Description automatically generated">
            <a:extLst>
              <a:ext uri="{FF2B5EF4-FFF2-40B4-BE49-F238E27FC236}">
                <a16:creationId xmlns:a16="http://schemas.microsoft.com/office/drawing/2014/main" id="{1B5B68D7-91DE-43E2-B31E-043EC87B959D}"/>
              </a:ext>
            </a:extLst>
          </p:cNvPr>
          <p:cNvPicPr>
            <a:picLocks noChangeAspect="1"/>
          </p:cNvPicPr>
          <p:nvPr/>
        </p:nvPicPr>
        <p:blipFill>
          <a:blip r:embed="rId4"/>
          <a:stretch>
            <a:fillRect/>
          </a:stretch>
        </p:blipFill>
        <p:spPr>
          <a:xfrm>
            <a:off x="6286310" y="3362291"/>
            <a:ext cx="3695890" cy="965250"/>
          </a:xfrm>
          <a:prstGeom prst="rect">
            <a:avLst/>
          </a:prstGeom>
        </p:spPr>
      </p:pic>
    </p:spTree>
    <p:extLst>
      <p:ext uri="{BB962C8B-B14F-4D97-AF65-F5344CB8AC3E}">
        <p14:creationId xmlns:p14="http://schemas.microsoft.com/office/powerpoint/2010/main" val="102396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A118-9251-4E41-9EEF-C13F10E211BA}"/>
              </a:ext>
            </a:extLst>
          </p:cNvPr>
          <p:cNvSpPr>
            <a:spLocks noGrp="1"/>
          </p:cNvSpPr>
          <p:nvPr>
            <p:ph type="ctrTitle"/>
          </p:nvPr>
        </p:nvSpPr>
        <p:spPr>
          <a:xfrm>
            <a:off x="7242412" y="1633928"/>
            <a:ext cx="2739788" cy="2678766"/>
          </a:xfrm>
        </p:spPr>
        <p:txBody>
          <a:bodyPr>
            <a:normAutofit/>
          </a:bodyPr>
          <a:lstStyle/>
          <a:p>
            <a:pPr algn="ctr"/>
            <a:r>
              <a:rPr lang="en-GB" b="1" dirty="0">
                <a:solidFill>
                  <a:schemeClr val="tx2"/>
                </a:solidFill>
                <a:latin typeface="Arial" panose="020B0604020202020204" pitchFamily="34" charset="0"/>
                <a:cs typeface="Arial" panose="020B0604020202020204" pitchFamily="34" charset="0"/>
              </a:rPr>
              <a:t>Metadata Team Purpose Tree</a:t>
            </a:r>
          </a:p>
        </p:txBody>
      </p:sp>
      <p:sp>
        <p:nvSpPr>
          <p:cNvPr id="3" name="Subtitle 2">
            <a:extLst>
              <a:ext uri="{FF2B5EF4-FFF2-40B4-BE49-F238E27FC236}">
                <a16:creationId xmlns:a16="http://schemas.microsoft.com/office/drawing/2014/main" id="{DE74BA56-F4CC-441A-8291-EC82C750F5D4}"/>
              </a:ext>
            </a:extLst>
          </p:cNvPr>
          <p:cNvSpPr>
            <a:spLocks noGrp="1"/>
          </p:cNvSpPr>
          <p:nvPr>
            <p:ph type="subTitle" idx="1"/>
          </p:nvPr>
        </p:nvSpPr>
        <p:spPr>
          <a:xfrm>
            <a:off x="1524001" y="1"/>
            <a:ext cx="4148137" cy="6857999"/>
          </a:xfrm>
        </p:spPr>
        <p:txBody>
          <a:bodyPr/>
          <a:lstStyle/>
          <a:p>
            <a:endParaRPr lang="en-GB" dirty="0"/>
          </a:p>
        </p:txBody>
      </p:sp>
      <p:pic>
        <p:nvPicPr>
          <p:cNvPr id="7" name="Picture 6">
            <a:extLst>
              <a:ext uri="{FF2B5EF4-FFF2-40B4-BE49-F238E27FC236}">
                <a16:creationId xmlns:a16="http://schemas.microsoft.com/office/drawing/2014/main" id="{E2EF2246-CEBA-4792-8C25-4AA6A0A38BF0}"/>
              </a:ext>
            </a:extLst>
          </p:cNvPr>
          <p:cNvPicPr>
            <a:picLocks noChangeAspect="1"/>
          </p:cNvPicPr>
          <p:nvPr/>
        </p:nvPicPr>
        <p:blipFill>
          <a:blip r:embed="rId3"/>
          <a:stretch>
            <a:fillRect/>
          </a:stretch>
        </p:blipFill>
        <p:spPr>
          <a:xfrm>
            <a:off x="0" y="-1"/>
            <a:ext cx="5843588" cy="6857999"/>
          </a:xfrm>
          <a:prstGeom prst="rect">
            <a:avLst/>
          </a:prstGeom>
        </p:spPr>
      </p:pic>
    </p:spTree>
    <p:extLst>
      <p:ext uri="{BB962C8B-B14F-4D97-AF65-F5344CB8AC3E}">
        <p14:creationId xmlns:p14="http://schemas.microsoft.com/office/powerpoint/2010/main" val="759586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763248-B270-4E11-8039-8C4B29EB6052}"/>
              </a:ext>
            </a:extLst>
          </p:cNvPr>
          <p:cNvSpPr>
            <a:spLocks noGrp="1"/>
          </p:cNvSpPr>
          <p:nvPr>
            <p:ph type="subTitle" idx="1"/>
          </p:nvPr>
        </p:nvSpPr>
        <p:spPr/>
        <p:txBody>
          <a:bodyPr/>
          <a:lstStyle/>
          <a:p>
            <a:pPr algn="r"/>
            <a:endParaRPr lang="en-GB" sz="2800" dirty="0"/>
          </a:p>
          <a:p>
            <a:pPr algn="r"/>
            <a:r>
              <a:rPr lang="en-GB" sz="2800" dirty="0">
                <a:solidFill>
                  <a:schemeClr val="tx1"/>
                </a:solidFill>
              </a:rPr>
              <a:t>Seek opportunities for </a:t>
            </a:r>
          </a:p>
          <a:p>
            <a:pPr algn="r"/>
            <a:r>
              <a:rPr lang="en-GB" sz="2800" dirty="0">
                <a:solidFill>
                  <a:schemeClr val="tx1"/>
                </a:solidFill>
              </a:rPr>
              <a:t>Metadata colleagues </a:t>
            </a:r>
          </a:p>
          <a:p>
            <a:pPr algn="r"/>
            <a:r>
              <a:rPr lang="en-GB" sz="2800" dirty="0">
                <a:solidFill>
                  <a:schemeClr val="tx1"/>
                </a:solidFill>
              </a:rPr>
              <a:t>to contribute to the  </a:t>
            </a:r>
          </a:p>
          <a:p>
            <a:pPr algn="r"/>
            <a:r>
              <a:rPr lang="en-GB" sz="2800" dirty="0">
                <a:solidFill>
                  <a:schemeClr val="tx1"/>
                </a:solidFill>
              </a:rPr>
              <a:t>wider work of the Library</a:t>
            </a:r>
          </a:p>
        </p:txBody>
      </p:sp>
      <p:sp>
        <p:nvSpPr>
          <p:cNvPr id="2" name="Title 1">
            <a:extLst>
              <a:ext uri="{FF2B5EF4-FFF2-40B4-BE49-F238E27FC236}">
                <a16:creationId xmlns:a16="http://schemas.microsoft.com/office/drawing/2014/main" id="{C8770340-799E-4569-92F6-16C7C928F85A}"/>
              </a:ext>
            </a:extLst>
          </p:cNvPr>
          <p:cNvSpPr>
            <a:spLocks noGrp="1"/>
          </p:cNvSpPr>
          <p:nvPr>
            <p:ph type="ctrTitle"/>
          </p:nvPr>
        </p:nvSpPr>
        <p:spPr>
          <a:xfrm>
            <a:off x="3366450" y="657226"/>
            <a:ext cx="5036023" cy="946723"/>
          </a:xfrm>
        </p:spPr>
        <p:txBody>
          <a:bodyPr>
            <a:noAutofit/>
          </a:bodyPr>
          <a:lstStyle/>
          <a:p>
            <a:r>
              <a:rPr lang="en-GB" sz="4800" b="1" dirty="0">
                <a:solidFill>
                  <a:schemeClr val="tx2"/>
                </a:solidFill>
                <a:latin typeface="Arial" panose="020B0604020202020204" pitchFamily="34" charset="0"/>
                <a:cs typeface="Arial" panose="020B0604020202020204" pitchFamily="34" charset="0"/>
              </a:rPr>
              <a:t>Flexibility</a:t>
            </a:r>
          </a:p>
        </p:txBody>
      </p:sp>
      <p:pic>
        <p:nvPicPr>
          <p:cNvPr id="5" name="Picture 4">
            <a:extLst>
              <a:ext uri="{FF2B5EF4-FFF2-40B4-BE49-F238E27FC236}">
                <a16:creationId xmlns:a16="http://schemas.microsoft.com/office/drawing/2014/main" id="{0105319F-10EC-48E2-A32E-3FB93ECEFE6D}"/>
              </a:ext>
            </a:extLst>
          </p:cNvPr>
          <p:cNvPicPr>
            <a:picLocks noChangeAspect="1"/>
          </p:cNvPicPr>
          <p:nvPr/>
        </p:nvPicPr>
        <p:blipFill>
          <a:blip r:embed="rId3"/>
          <a:stretch>
            <a:fillRect/>
          </a:stretch>
        </p:blipFill>
        <p:spPr>
          <a:xfrm>
            <a:off x="1" y="1856097"/>
            <a:ext cx="6900862" cy="5001903"/>
          </a:xfrm>
          <a:prstGeom prst="rect">
            <a:avLst/>
          </a:prstGeom>
        </p:spPr>
      </p:pic>
    </p:spTree>
    <p:extLst>
      <p:ext uri="{BB962C8B-B14F-4D97-AF65-F5344CB8AC3E}">
        <p14:creationId xmlns:p14="http://schemas.microsoft.com/office/powerpoint/2010/main" val="376846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AEBA-3193-4ACE-9C3C-92918B204311}"/>
              </a:ext>
            </a:extLst>
          </p:cNvPr>
          <p:cNvSpPr>
            <a:spLocks noGrp="1"/>
          </p:cNvSpPr>
          <p:nvPr>
            <p:ph type="ctrTitle"/>
          </p:nvPr>
        </p:nvSpPr>
        <p:spPr>
          <a:xfrm>
            <a:off x="1616468" y="1099336"/>
            <a:ext cx="3739794" cy="4099389"/>
          </a:xfrm>
        </p:spPr>
        <p:txBody>
          <a:bodyPr>
            <a:normAutofit fontScale="90000"/>
          </a:bodyPr>
          <a:lstStyle/>
          <a:p>
            <a:pPr algn="ctr"/>
            <a:br>
              <a:rPr lang="en-GB" sz="4800" dirty="0"/>
            </a:br>
            <a:r>
              <a:rPr lang="en-GB" sz="4800" dirty="0">
                <a:solidFill>
                  <a:schemeClr val="accent6"/>
                </a:solidFill>
              </a:rPr>
              <a:t>Reviews</a:t>
            </a:r>
            <a:br>
              <a:rPr lang="en-GB" sz="4800" dirty="0"/>
            </a:br>
            <a:br>
              <a:rPr lang="en-GB" sz="4800" dirty="0"/>
            </a:br>
            <a:r>
              <a:rPr lang="en-GB" sz="4800" dirty="0">
                <a:solidFill>
                  <a:srgbClr val="7030A0"/>
                </a:solidFill>
              </a:rPr>
              <a:t>Efficiencies</a:t>
            </a:r>
            <a:br>
              <a:rPr lang="en-GB" sz="4800" dirty="0"/>
            </a:br>
            <a:br>
              <a:rPr lang="en-GB" sz="4800" dirty="0"/>
            </a:br>
            <a:endParaRPr lang="en-GB" sz="4800" dirty="0"/>
          </a:p>
        </p:txBody>
      </p:sp>
      <p:sp>
        <p:nvSpPr>
          <p:cNvPr id="3" name="Subtitle 2">
            <a:extLst>
              <a:ext uri="{FF2B5EF4-FFF2-40B4-BE49-F238E27FC236}">
                <a16:creationId xmlns:a16="http://schemas.microsoft.com/office/drawing/2014/main" id="{A302C078-482D-4A04-8A0D-E8020017A3D8}"/>
              </a:ext>
            </a:extLst>
          </p:cNvPr>
          <p:cNvSpPr>
            <a:spLocks noGrp="1"/>
          </p:cNvSpPr>
          <p:nvPr>
            <p:ph type="subTitle" idx="1"/>
          </p:nvPr>
        </p:nvSpPr>
        <p:spPr>
          <a:xfrm>
            <a:off x="2209800" y="1745667"/>
            <a:ext cx="3218380" cy="2292078"/>
          </a:xfrm>
        </p:spPr>
        <p:txBody>
          <a:bodyPr/>
          <a:lstStyle/>
          <a:p>
            <a:endParaRPr lang="en-GB" dirty="0"/>
          </a:p>
          <a:p>
            <a:endParaRPr lang="en-GB" dirty="0"/>
          </a:p>
          <a:p>
            <a:r>
              <a:rPr lang="en-GB" dirty="0"/>
              <a:t>    </a:t>
            </a:r>
          </a:p>
          <a:p>
            <a:endParaRPr lang="en-GB" dirty="0"/>
          </a:p>
          <a:p>
            <a:endParaRPr lang="en-GB" dirty="0"/>
          </a:p>
        </p:txBody>
      </p:sp>
      <p:pic>
        <p:nvPicPr>
          <p:cNvPr id="5" name="Picture 4">
            <a:extLst>
              <a:ext uri="{FF2B5EF4-FFF2-40B4-BE49-F238E27FC236}">
                <a16:creationId xmlns:a16="http://schemas.microsoft.com/office/drawing/2014/main" id="{5D3FA355-2DAE-42FD-AAB8-C8635A505ECD}"/>
              </a:ext>
            </a:extLst>
          </p:cNvPr>
          <p:cNvPicPr>
            <a:picLocks noChangeAspect="1"/>
          </p:cNvPicPr>
          <p:nvPr/>
        </p:nvPicPr>
        <p:blipFill>
          <a:blip r:embed="rId3"/>
          <a:stretch>
            <a:fillRect/>
          </a:stretch>
        </p:blipFill>
        <p:spPr>
          <a:xfrm>
            <a:off x="5577386" y="1"/>
            <a:ext cx="5090614" cy="3945276"/>
          </a:xfrm>
          <a:prstGeom prst="rect">
            <a:avLst/>
          </a:prstGeom>
        </p:spPr>
      </p:pic>
      <p:sp>
        <p:nvSpPr>
          <p:cNvPr id="6" name="TextBox 5">
            <a:extLst>
              <a:ext uri="{FF2B5EF4-FFF2-40B4-BE49-F238E27FC236}">
                <a16:creationId xmlns:a16="http://schemas.microsoft.com/office/drawing/2014/main" id="{36EA0716-332A-4E47-93E0-AE7CD493BB03}"/>
              </a:ext>
            </a:extLst>
          </p:cNvPr>
          <p:cNvSpPr txBox="1"/>
          <p:nvPr/>
        </p:nvSpPr>
        <p:spPr>
          <a:xfrm>
            <a:off x="3070262" y="619876"/>
            <a:ext cx="4572000" cy="646331"/>
          </a:xfrm>
          <a:prstGeom prst="rect">
            <a:avLst/>
          </a:prstGeom>
          <a:noFill/>
        </p:spPr>
        <p:txBody>
          <a:bodyPr wrap="square">
            <a:spAutoFit/>
          </a:bodyPr>
          <a:lstStyle/>
          <a:p>
            <a:pPr fontAlgn="base">
              <a:spcBef>
                <a:spcPct val="0"/>
              </a:spcBef>
              <a:spcAft>
                <a:spcPct val="0"/>
              </a:spcAft>
              <a:defRPr/>
            </a:pPr>
            <a:r>
              <a:rPr lang="en-GB" sz="3600"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New opportunities</a:t>
            </a:r>
          </a:p>
        </p:txBody>
      </p:sp>
      <p:sp>
        <p:nvSpPr>
          <p:cNvPr id="8" name="TextBox 7">
            <a:extLst>
              <a:ext uri="{FF2B5EF4-FFF2-40B4-BE49-F238E27FC236}">
                <a16:creationId xmlns:a16="http://schemas.microsoft.com/office/drawing/2014/main" id="{4E177385-DA18-4A8D-AAD7-2CF7EF3C4A48}"/>
              </a:ext>
            </a:extLst>
          </p:cNvPr>
          <p:cNvSpPr txBox="1"/>
          <p:nvPr/>
        </p:nvSpPr>
        <p:spPr>
          <a:xfrm>
            <a:off x="5109682" y="4101572"/>
            <a:ext cx="5645649" cy="769441"/>
          </a:xfrm>
          <a:prstGeom prst="rect">
            <a:avLst/>
          </a:prstGeom>
          <a:noFill/>
        </p:spPr>
        <p:txBody>
          <a:bodyPr wrap="square">
            <a:spAutoFit/>
          </a:bodyPr>
          <a:lstStyle/>
          <a:p>
            <a:pPr fontAlgn="base">
              <a:spcBef>
                <a:spcPct val="0"/>
              </a:spcBef>
              <a:spcAft>
                <a:spcPct val="0"/>
              </a:spcAft>
              <a:defRPr/>
            </a:pPr>
            <a:r>
              <a:rPr lang="en-GB" sz="4400" dirty="0">
                <a:solidFill>
                  <a:srgbClr val="00B050"/>
                </a:solidFill>
                <a:latin typeface="Calibri"/>
                <a:ea typeface="ＭＳ Ｐゴシック" panose="020B0600070205080204" pitchFamily="34" charset="-128"/>
              </a:rPr>
              <a:t>Experiments</a:t>
            </a:r>
            <a:endParaRPr lang="en-GB" sz="4400" dirty="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344287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31812-DF70-4E25-AA0F-557F67AABDD4}"/>
              </a:ext>
            </a:extLst>
          </p:cNvPr>
          <p:cNvSpPr/>
          <p:nvPr/>
        </p:nvSpPr>
        <p:spPr>
          <a:xfrm>
            <a:off x="2034988" y="344707"/>
            <a:ext cx="8139953" cy="1323439"/>
          </a:xfrm>
          <a:prstGeom prst="rect">
            <a:avLst/>
          </a:prstGeom>
        </p:spPr>
        <p:txBody>
          <a:bodyPr wrap="square">
            <a:spAutoFit/>
          </a:bodyPr>
          <a:lstStyle/>
          <a:p>
            <a:r>
              <a:rPr lang="en-US" sz="4000" dirty="0">
                <a:solidFill>
                  <a:srgbClr val="1F497D"/>
                </a:solidFill>
                <a:latin typeface="+mj-lt"/>
              </a:rPr>
              <a:t>OCLC RLP Metadata Managers Focus Group – Report fodder</a:t>
            </a:r>
          </a:p>
        </p:txBody>
      </p:sp>
      <p:sp>
        <p:nvSpPr>
          <p:cNvPr id="3" name="TextBox 2">
            <a:extLst>
              <a:ext uri="{FF2B5EF4-FFF2-40B4-BE49-F238E27FC236}">
                <a16:creationId xmlns:a16="http://schemas.microsoft.com/office/drawing/2014/main" id="{91FF1A63-0643-4FEF-A3C7-2F00DE53DC99}"/>
              </a:ext>
            </a:extLst>
          </p:cNvPr>
          <p:cNvSpPr txBox="1"/>
          <p:nvPr/>
        </p:nvSpPr>
        <p:spPr>
          <a:xfrm>
            <a:off x="2241177" y="2106270"/>
            <a:ext cx="813043" cy="769441"/>
          </a:xfrm>
          <a:prstGeom prst="rect">
            <a:avLst/>
          </a:prstGeom>
          <a:noFill/>
        </p:spPr>
        <p:txBody>
          <a:bodyPr wrap="none" rtlCol="0">
            <a:spAutoFit/>
          </a:bodyPr>
          <a:lstStyle/>
          <a:p>
            <a:r>
              <a:rPr lang="en-US" sz="4400" dirty="0">
                <a:solidFill>
                  <a:srgbClr val="1F497D"/>
                </a:solidFill>
              </a:rPr>
              <a:t>62</a:t>
            </a:r>
          </a:p>
        </p:txBody>
      </p:sp>
      <p:sp>
        <p:nvSpPr>
          <p:cNvPr id="4" name="TextBox 3">
            <a:extLst>
              <a:ext uri="{FF2B5EF4-FFF2-40B4-BE49-F238E27FC236}">
                <a16:creationId xmlns:a16="http://schemas.microsoft.com/office/drawing/2014/main" id="{3AB03558-124A-48EB-BBB9-C076FC89AFF9}"/>
              </a:ext>
            </a:extLst>
          </p:cNvPr>
          <p:cNvSpPr txBox="1"/>
          <p:nvPr/>
        </p:nvSpPr>
        <p:spPr>
          <a:xfrm>
            <a:off x="3593186" y="2106269"/>
            <a:ext cx="5023555" cy="646331"/>
          </a:xfrm>
          <a:prstGeom prst="rect">
            <a:avLst/>
          </a:prstGeom>
          <a:noFill/>
        </p:spPr>
        <p:txBody>
          <a:bodyPr wrap="none" rtlCol="0">
            <a:spAutoFit/>
          </a:bodyPr>
          <a:lstStyle/>
          <a:p>
            <a:r>
              <a:rPr lang="en-US" sz="3600" dirty="0"/>
              <a:t>Partners in 11 countries</a:t>
            </a:r>
          </a:p>
        </p:txBody>
      </p:sp>
      <p:sp>
        <p:nvSpPr>
          <p:cNvPr id="5" name="TextBox 4">
            <a:extLst>
              <a:ext uri="{FF2B5EF4-FFF2-40B4-BE49-F238E27FC236}">
                <a16:creationId xmlns:a16="http://schemas.microsoft.com/office/drawing/2014/main" id="{6CE595B4-8A79-4050-948C-89527FF41D0B}"/>
              </a:ext>
            </a:extLst>
          </p:cNvPr>
          <p:cNvSpPr txBox="1"/>
          <p:nvPr/>
        </p:nvSpPr>
        <p:spPr>
          <a:xfrm>
            <a:off x="2034987" y="3150098"/>
            <a:ext cx="1127232" cy="769441"/>
          </a:xfrm>
          <a:prstGeom prst="rect">
            <a:avLst/>
          </a:prstGeom>
          <a:noFill/>
        </p:spPr>
        <p:txBody>
          <a:bodyPr wrap="none" rtlCol="0">
            <a:spAutoFit/>
          </a:bodyPr>
          <a:lstStyle/>
          <a:p>
            <a:r>
              <a:rPr lang="en-US" sz="4400" dirty="0">
                <a:solidFill>
                  <a:srgbClr val="1F497D"/>
                </a:solidFill>
              </a:rPr>
              <a:t>777</a:t>
            </a:r>
          </a:p>
        </p:txBody>
      </p:sp>
      <p:sp>
        <p:nvSpPr>
          <p:cNvPr id="6" name="TextBox 5">
            <a:extLst>
              <a:ext uri="{FF2B5EF4-FFF2-40B4-BE49-F238E27FC236}">
                <a16:creationId xmlns:a16="http://schemas.microsoft.com/office/drawing/2014/main" id="{953CF483-7077-49E4-89F7-5D81952AD372}"/>
              </a:ext>
            </a:extLst>
          </p:cNvPr>
          <p:cNvSpPr txBox="1"/>
          <p:nvPr/>
        </p:nvSpPr>
        <p:spPr>
          <a:xfrm>
            <a:off x="3593185" y="3150532"/>
            <a:ext cx="6724918" cy="646331"/>
          </a:xfrm>
          <a:prstGeom prst="rect">
            <a:avLst/>
          </a:prstGeom>
          <a:noFill/>
        </p:spPr>
        <p:txBody>
          <a:bodyPr wrap="none" rtlCol="0">
            <a:spAutoFit/>
          </a:bodyPr>
          <a:lstStyle/>
          <a:p>
            <a:r>
              <a:rPr lang="en-US" sz="3600" dirty="0"/>
              <a:t>Pages of response compilations</a:t>
            </a:r>
          </a:p>
        </p:txBody>
      </p:sp>
      <p:sp>
        <p:nvSpPr>
          <p:cNvPr id="7" name="TextBox 6">
            <a:extLst>
              <a:ext uri="{FF2B5EF4-FFF2-40B4-BE49-F238E27FC236}">
                <a16:creationId xmlns:a16="http://schemas.microsoft.com/office/drawing/2014/main" id="{EEEFB191-4011-429D-A34E-7124DDCC298C}"/>
              </a:ext>
            </a:extLst>
          </p:cNvPr>
          <p:cNvSpPr txBox="1"/>
          <p:nvPr/>
        </p:nvSpPr>
        <p:spPr>
          <a:xfrm>
            <a:off x="2034988" y="4204852"/>
            <a:ext cx="970137" cy="769441"/>
          </a:xfrm>
          <a:prstGeom prst="rect">
            <a:avLst/>
          </a:prstGeom>
          <a:noFill/>
        </p:spPr>
        <p:txBody>
          <a:bodyPr wrap="none" rtlCol="0">
            <a:spAutoFit/>
          </a:bodyPr>
          <a:lstStyle/>
          <a:p>
            <a:r>
              <a:rPr lang="en-US" sz="4400" dirty="0">
                <a:solidFill>
                  <a:srgbClr val="1F497D"/>
                </a:solidFill>
              </a:rPr>
              <a:t> 93</a:t>
            </a:r>
          </a:p>
        </p:txBody>
      </p:sp>
      <p:sp>
        <p:nvSpPr>
          <p:cNvPr id="8" name="TextBox 7">
            <a:extLst>
              <a:ext uri="{FF2B5EF4-FFF2-40B4-BE49-F238E27FC236}">
                <a16:creationId xmlns:a16="http://schemas.microsoft.com/office/drawing/2014/main" id="{1C88140D-0EDB-467F-8B4C-7F0683F0FD18}"/>
              </a:ext>
            </a:extLst>
          </p:cNvPr>
          <p:cNvSpPr txBox="1"/>
          <p:nvPr/>
        </p:nvSpPr>
        <p:spPr>
          <a:xfrm>
            <a:off x="3593186" y="4266406"/>
            <a:ext cx="4211409" cy="646331"/>
          </a:xfrm>
          <a:prstGeom prst="rect">
            <a:avLst/>
          </a:prstGeom>
          <a:noFill/>
        </p:spPr>
        <p:txBody>
          <a:bodyPr wrap="none" rtlCol="0">
            <a:spAutoFit/>
          </a:bodyPr>
          <a:lstStyle/>
          <a:p>
            <a:r>
              <a:rPr lang="en-US" sz="3600" dirty="0"/>
              <a:t>Hours of discussion</a:t>
            </a:r>
          </a:p>
        </p:txBody>
      </p:sp>
    </p:spTree>
    <p:extLst>
      <p:ext uri="{BB962C8B-B14F-4D97-AF65-F5344CB8AC3E}">
        <p14:creationId xmlns:p14="http://schemas.microsoft.com/office/powerpoint/2010/main" val="1082503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FC6515-2B07-4B75-B090-E0C5C9502DEF}"/>
              </a:ext>
            </a:extLst>
          </p:cNvPr>
          <p:cNvSpPr>
            <a:spLocks noGrp="1"/>
          </p:cNvSpPr>
          <p:nvPr>
            <p:ph type="body" sz="quarter" idx="13"/>
          </p:nvPr>
        </p:nvSpPr>
        <p:spPr/>
        <p:txBody>
          <a:bodyPr/>
          <a:lstStyle/>
          <a:p>
            <a:r>
              <a:rPr lang="en-US" dirty="0"/>
              <a:t>Impact</a:t>
            </a:r>
          </a:p>
        </p:txBody>
      </p:sp>
      <p:pic>
        <p:nvPicPr>
          <p:cNvPr id="4" name="Picture 3">
            <a:extLst>
              <a:ext uri="{FF2B5EF4-FFF2-40B4-BE49-F238E27FC236}">
                <a16:creationId xmlns:a16="http://schemas.microsoft.com/office/drawing/2014/main" id="{613028B5-5749-44C1-9093-ADC1E66C2688}"/>
              </a:ext>
            </a:extLst>
          </p:cNvPr>
          <p:cNvPicPr>
            <a:picLocks noChangeAspect="1"/>
          </p:cNvPicPr>
          <p:nvPr/>
        </p:nvPicPr>
        <p:blipFill>
          <a:blip r:embed="rId3"/>
          <a:stretch>
            <a:fillRect/>
          </a:stretch>
        </p:blipFill>
        <p:spPr>
          <a:xfrm>
            <a:off x="2438443" y="1486182"/>
            <a:ext cx="7003387" cy="1516511"/>
          </a:xfrm>
          <a:prstGeom prst="rect">
            <a:avLst/>
          </a:prstGeom>
        </p:spPr>
      </p:pic>
      <p:pic>
        <p:nvPicPr>
          <p:cNvPr id="5" name="Picture 4">
            <a:extLst>
              <a:ext uri="{FF2B5EF4-FFF2-40B4-BE49-F238E27FC236}">
                <a16:creationId xmlns:a16="http://schemas.microsoft.com/office/drawing/2014/main" id="{C8194AC6-5A25-434A-A3A5-4BBB8286174B}"/>
              </a:ext>
            </a:extLst>
          </p:cNvPr>
          <p:cNvPicPr>
            <a:picLocks noChangeAspect="1"/>
          </p:cNvPicPr>
          <p:nvPr/>
        </p:nvPicPr>
        <p:blipFill>
          <a:blip r:embed="rId4"/>
          <a:stretch>
            <a:fillRect/>
          </a:stretch>
        </p:blipFill>
        <p:spPr>
          <a:xfrm>
            <a:off x="1524000" y="3896593"/>
            <a:ext cx="9144000" cy="1187355"/>
          </a:xfrm>
          <a:prstGeom prst="rect">
            <a:avLst/>
          </a:prstGeom>
        </p:spPr>
      </p:pic>
    </p:spTree>
    <p:extLst>
      <p:ext uri="{BB962C8B-B14F-4D97-AF65-F5344CB8AC3E}">
        <p14:creationId xmlns:p14="http://schemas.microsoft.com/office/powerpoint/2010/main" val="18541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EEE142-3CBF-450E-86A6-4F1C7BD92C68}"/>
              </a:ext>
            </a:extLst>
          </p:cNvPr>
          <p:cNvSpPr>
            <a:spLocks noGrp="1"/>
          </p:cNvSpPr>
          <p:nvPr>
            <p:ph type="body" sz="quarter" idx="13"/>
          </p:nvPr>
        </p:nvSpPr>
        <p:spPr/>
        <p:txBody>
          <a:bodyPr/>
          <a:lstStyle/>
          <a:p>
            <a:r>
              <a:rPr lang="en-US" dirty="0"/>
              <a:t>Supplement</a:t>
            </a:r>
          </a:p>
        </p:txBody>
      </p:sp>
      <p:pic>
        <p:nvPicPr>
          <p:cNvPr id="4" name="Picture 3">
            <a:extLst>
              <a:ext uri="{FF2B5EF4-FFF2-40B4-BE49-F238E27FC236}">
                <a16:creationId xmlns:a16="http://schemas.microsoft.com/office/drawing/2014/main" id="{B6572753-BEC7-4B93-8FD9-5798072AFD6B}"/>
              </a:ext>
            </a:extLst>
          </p:cNvPr>
          <p:cNvPicPr>
            <a:picLocks noChangeAspect="1"/>
          </p:cNvPicPr>
          <p:nvPr/>
        </p:nvPicPr>
        <p:blipFill>
          <a:blip r:embed="rId3"/>
          <a:stretch>
            <a:fillRect/>
          </a:stretch>
        </p:blipFill>
        <p:spPr>
          <a:xfrm>
            <a:off x="1919013" y="1282849"/>
            <a:ext cx="3665613" cy="4772363"/>
          </a:xfrm>
          <a:prstGeom prst="rect">
            <a:avLst/>
          </a:prstGeom>
        </p:spPr>
      </p:pic>
      <p:sp>
        <p:nvSpPr>
          <p:cNvPr id="5" name="TextBox 4">
            <a:extLst>
              <a:ext uri="{FF2B5EF4-FFF2-40B4-BE49-F238E27FC236}">
                <a16:creationId xmlns:a16="http://schemas.microsoft.com/office/drawing/2014/main" id="{98DE03F6-35C0-48DF-AFBD-E65F1427C2EE}"/>
              </a:ext>
            </a:extLst>
          </p:cNvPr>
          <p:cNvSpPr txBox="1"/>
          <p:nvPr/>
        </p:nvSpPr>
        <p:spPr>
          <a:xfrm>
            <a:off x="5764532" y="1988821"/>
            <a:ext cx="4823459" cy="430887"/>
          </a:xfrm>
          <a:prstGeom prst="rect">
            <a:avLst/>
          </a:prstGeom>
          <a:noFill/>
        </p:spPr>
        <p:txBody>
          <a:bodyPr wrap="square" rtlCol="0">
            <a:spAutoFit/>
          </a:bodyPr>
          <a:lstStyle/>
          <a:p>
            <a:r>
              <a:rPr lang="en-US" sz="2200" u="sng" dirty="0">
                <a:hlinkClick r:id="rId4"/>
              </a:rPr>
              <a:t>https://oc.lc/nextgen-metadata-report</a:t>
            </a:r>
            <a:r>
              <a:rPr lang="en-US" sz="2200" dirty="0"/>
              <a:t> </a:t>
            </a:r>
          </a:p>
        </p:txBody>
      </p:sp>
    </p:spTree>
    <p:extLst>
      <p:ext uri="{BB962C8B-B14F-4D97-AF65-F5344CB8AC3E}">
        <p14:creationId xmlns:p14="http://schemas.microsoft.com/office/powerpoint/2010/main" val="77268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2570" y="1128641"/>
            <a:ext cx="4781117" cy="1492716"/>
          </a:xfrm>
        </p:spPr>
        <p:txBody>
          <a:bodyPr/>
          <a:lstStyle/>
          <a:p>
            <a:r>
              <a:rPr lang="en-US" dirty="0"/>
              <a:t>Thank you!</a:t>
            </a:r>
          </a:p>
        </p:txBody>
      </p:sp>
      <p:sp>
        <p:nvSpPr>
          <p:cNvPr id="3" name="Text Placeholder 2"/>
          <p:cNvSpPr>
            <a:spLocks noGrp="1"/>
          </p:cNvSpPr>
          <p:nvPr>
            <p:ph type="body" sz="quarter" idx="11"/>
          </p:nvPr>
        </p:nvSpPr>
        <p:spPr>
          <a:xfrm>
            <a:off x="1735142" y="2758128"/>
            <a:ext cx="3887788" cy="815234"/>
          </a:xfrm>
        </p:spPr>
        <p:txBody>
          <a:bodyPr>
            <a:normAutofit/>
          </a:bodyPr>
          <a:lstStyle/>
          <a:p>
            <a:r>
              <a:rPr lang="en-US" sz="1600" dirty="0"/>
              <a:t>Contacts: </a:t>
            </a:r>
          </a:p>
          <a:p>
            <a:r>
              <a:rPr lang="en-US" sz="1600" dirty="0"/>
              <a:t>Karen Smith-Yoshimura </a:t>
            </a:r>
          </a:p>
        </p:txBody>
      </p:sp>
      <p:sp>
        <p:nvSpPr>
          <p:cNvPr id="6" name="Text Placeholder 5"/>
          <p:cNvSpPr>
            <a:spLocks noGrp="1"/>
          </p:cNvSpPr>
          <p:nvPr>
            <p:ph type="body" sz="quarter" idx="14"/>
          </p:nvPr>
        </p:nvSpPr>
        <p:spPr>
          <a:xfrm>
            <a:off x="1782569" y="708526"/>
            <a:ext cx="7199508" cy="443198"/>
          </a:xfrm>
        </p:spPr>
        <p:txBody>
          <a:bodyPr/>
          <a:lstStyle/>
          <a:p>
            <a:r>
              <a:rPr lang="en-US" sz="1000" dirty="0"/>
              <a:t>Transitioning to the Next		</a:t>
            </a:r>
            <a:r>
              <a:rPr lang="en-US" sz="1200" dirty="0"/>
              <a:t>Transitioning to the Next Generation of Metadata 19 November 2020</a:t>
            </a:r>
            <a:endParaRPr lang="en-US" sz="1000" dirty="0"/>
          </a:p>
        </p:txBody>
      </p:sp>
      <p:pic>
        <p:nvPicPr>
          <p:cNvPr id="4" name="Picture 3">
            <a:extLst>
              <a:ext uri="{FF2B5EF4-FFF2-40B4-BE49-F238E27FC236}">
                <a16:creationId xmlns:a16="http://schemas.microsoft.com/office/drawing/2014/main" id="{0C094D4B-6779-435D-A802-125524D05618}"/>
              </a:ext>
            </a:extLst>
          </p:cNvPr>
          <p:cNvPicPr>
            <a:picLocks noChangeAspect="1"/>
          </p:cNvPicPr>
          <p:nvPr/>
        </p:nvPicPr>
        <p:blipFill>
          <a:blip r:embed="rId3"/>
          <a:stretch>
            <a:fillRect/>
          </a:stretch>
        </p:blipFill>
        <p:spPr>
          <a:xfrm>
            <a:off x="7278079" y="1293646"/>
            <a:ext cx="2427180" cy="3451397"/>
          </a:xfrm>
          <a:prstGeom prst="rect">
            <a:avLst/>
          </a:prstGeom>
        </p:spPr>
      </p:pic>
      <p:pic>
        <p:nvPicPr>
          <p:cNvPr id="12" name="Picture 11">
            <a:extLst>
              <a:ext uri="{FF2B5EF4-FFF2-40B4-BE49-F238E27FC236}">
                <a16:creationId xmlns:a16="http://schemas.microsoft.com/office/drawing/2014/main" id="{34FFC4EC-BB15-42E8-ABC3-F40CC0140D2F}"/>
              </a:ext>
            </a:extLst>
          </p:cNvPr>
          <p:cNvPicPr>
            <a:picLocks noChangeAspect="1"/>
          </p:cNvPicPr>
          <p:nvPr/>
        </p:nvPicPr>
        <p:blipFill>
          <a:blip r:embed="rId4"/>
          <a:stretch>
            <a:fillRect/>
          </a:stretch>
        </p:blipFill>
        <p:spPr>
          <a:xfrm>
            <a:off x="1782570" y="630022"/>
            <a:ext cx="2200847" cy="554784"/>
          </a:xfrm>
          <a:prstGeom prst="rect">
            <a:avLst/>
          </a:prstGeom>
        </p:spPr>
      </p:pic>
      <p:sp>
        <p:nvSpPr>
          <p:cNvPr id="14" name="Text Placeholder 4">
            <a:extLst>
              <a:ext uri="{FF2B5EF4-FFF2-40B4-BE49-F238E27FC236}">
                <a16:creationId xmlns:a16="http://schemas.microsoft.com/office/drawing/2014/main" id="{814018E1-60E7-468D-A17C-90237D9DA306}"/>
              </a:ext>
            </a:extLst>
          </p:cNvPr>
          <p:cNvSpPr txBox="1">
            <a:spLocks/>
          </p:cNvSpPr>
          <p:nvPr/>
        </p:nvSpPr>
        <p:spPr>
          <a:xfrm>
            <a:off x="1645026" y="3260192"/>
            <a:ext cx="4739076" cy="693377"/>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t>  </a:t>
            </a:r>
            <a:r>
              <a:rPr lang="en-US" sz="1600" dirty="0">
                <a:hlinkClick r:id="rId5"/>
              </a:rPr>
              <a:t>smithyok@oclc.org</a:t>
            </a:r>
            <a:r>
              <a:rPr lang="en-US" sz="1600" dirty="0"/>
              <a:t> </a:t>
            </a:r>
            <a:r>
              <a:rPr lang="en-US" sz="1600" b="0" dirty="0">
                <a:solidFill>
                  <a:schemeClr val="tx1"/>
                </a:solidFill>
              </a:rPr>
              <a:t>(until 30 November 2020)</a:t>
            </a:r>
          </a:p>
          <a:p>
            <a:r>
              <a:rPr lang="en-US" sz="1600" b="0" dirty="0">
                <a:solidFill>
                  <a:schemeClr val="tx1"/>
                </a:solidFill>
              </a:rPr>
              <a:t>@</a:t>
            </a:r>
            <a:r>
              <a:rPr lang="en-US" sz="1600" b="0" dirty="0" err="1">
                <a:solidFill>
                  <a:schemeClr val="tx1"/>
                </a:solidFill>
              </a:rPr>
              <a:t>KarenS</a:t>
            </a:r>
            <a:r>
              <a:rPr lang="en-US" sz="1600" b="0" dirty="0">
                <a:solidFill>
                  <a:schemeClr val="tx1"/>
                </a:solidFill>
              </a:rPr>
              <a:t>-Y</a:t>
            </a:r>
          </a:p>
        </p:txBody>
      </p:sp>
      <p:sp>
        <p:nvSpPr>
          <p:cNvPr id="15" name="Text Placeholder 4">
            <a:extLst>
              <a:ext uri="{FF2B5EF4-FFF2-40B4-BE49-F238E27FC236}">
                <a16:creationId xmlns:a16="http://schemas.microsoft.com/office/drawing/2014/main" id="{516FEA5E-28EF-4153-9D17-F31B587E9960}"/>
              </a:ext>
            </a:extLst>
          </p:cNvPr>
          <p:cNvSpPr txBox="1">
            <a:spLocks/>
          </p:cNvSpPr>
          <p:nvPr/>
        </p:nvSpPr>
        <p:spPr>
          <a:xfrm>
            <a:off x="1645026" y="3881536"/>
            <a:ext cx="4739076" cy="920784"/>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t> </a:t>
            </a:r>
            <a:r>
              <a:rPr lang="en-US" sz="1600" dirty="0">
                <a:solidFill>
                  <a:schemeClr val="tx1"/>
                </a:solidFill>
              </a:rPr>
              <a:t>Helen K. R. Williams</a:t>
            </a:r>
            <a:endParaRPr lang="en-US" sz="1050" dirty="0">
              <a:solidFill>
                <a:schemeClr val="tx1"/>
              </a:solidFill>
            </a:endParaRPr>
          </a:p>
          <a:p>
            <a:r>
              <a:rPr lang="en-US" sz="1600" dirty="0">
                <a:hlinkClick r:id="rId6"/>
              </a:rPr>
              <a:t> H.K.Williams@lse.ac.uk </a:t>
            </a:r>
            <a:endParaRPr lang="en-US" sz="1600" dirty="0">
              <a:solidFill>
                <a:schemeClr val="tx1"/>
              </a:solidFill>
            </a:endParaRPr>
          </a:p>
          <a:p>
            <a:r>
              <a:rPr lang="en-US" sz="1600" b="0" dirty="0">
                <a:solidFill>
                  <a:schemeClr val="tx1"/>
                </a:solidFill>
              </a:rPr>
              <a:t>@</a:t>
            </a:r>
            <a:r>
              <a:rPr lang="en-US" sz="1600" b="0" dirty="0" err="1">
                <a:solidFill>
                  <a:schemeClr val="tx1"/>
                </a:solidFill>
              </a:rPr>
              <a:t>HelsKRW</a:t>
            </a:r>
            <a:endParaRPr lang="en-US" sz="1600" b="0" dirty="0">
              <a:solidFill>
                <a:schemeClr val="tx1"/>
              </a:solidFill>
            </a:endParaRPr>
          </a:p>
        </p:txBody>
      </p:sp>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9"/>
            <a:ext cx="7772400" cy="675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(1)</a:t>
            </a: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r>
              <a:rPr lang="en-US" sz="1400" dirty="0">
                <a:solidFill>
                  <a:srgbClr val="000000"/>
                </a:solidFill>
                <a:latin typeface="+mn-lt"/>
                <a:ea typeface="Calibri" panose="020F0502020204030204" pitchFamily="34" charset="0"/>
              </a:rPr>
              <a:t>Slide 6</a:t>
            </a:r>
          </a:p>
          <a:p>
            <a:pPr marL="285750" indent="-285750" eaLnBrk="1" hangingPunct="1">
              <a:buFont typeface="Arial" panose="020B0604020202020204" pitchFamily="34" charset="0"/>
              <a:buChar char="•"/>
            </a:pPr>
            <a:r>
              <a:rPr lang="en-US" sz="1400" dirty="0">
                <a:solidFill>
                  <a:srgbClr val="000000"/>
                </a:solidFill>
                <a:latin typeface="+mn-lt"/>
                <a:ea typeface="Calibri" panose="020F0502020204030204" pitchFamily="34" charset="0"/>
              </a:rPr>
              <a:t>British Library. 2019. </a:t>
            </a:r>
            <a:r>
              <a:rPr lang="en-US" sz="1400" i="1" dirty="0">
                <a:solidFill>
                  <a:srgbClr val="000000"/>
                </a:solidFill>
                <a:latin typeface="+mn-lt"/>
                <a:ea typeface="Calibri" panose="020F0502020204030204" pitchFamily="34" charset="0"/>
              </a:rPr>
              <a:t>Foundations for the Future: The British Library’s Collection Metadata Strategy 2019-2023. </a:t>
            </a:r>
            <a:r>
              <a:rPr lang="en-US" sz="1400" dirty="0">
                <a:solidFill>
                  <a:srgbClr val="000000"/>
                </a:solidFill>
                <a:latin typeface="+mn-lt"/>
                <a:ea typeface="Calibri" panose="020F0502020204030204" pitchFamily="34" charset="0"/>
              </a:rPr>
              <a:t>London: British Library. </a:t>
            </a:r>
            <a:r>
              <a:rPr lang="en-US" sz="1400" u="sng" dirty="0">
                <a:solidFill>
                  <a:srgbClr val="008DCD"/>
                </a:solidFill>
                <a:latin typeface="+mn-lt"/>
                <a:ea typeface="Calibri" panose="020F0502020204030204" pitchFamily="34" charset="0"/>
                <a:hlinkClick r:id="rId2"/>
              </a:rPr>
              <a:t>https://www.bl.uk/bibliographic/pdfs/british-library-collection-metadata-strategy-2019-2023.pdf</a:t>
            </a:r>
            <a:r>
              <a:rPr lang="en-US" sz="1400" i="1" dirty="0">
                <a:solidFill>
                  <a:srgbClr val="000000"/>
                </a:solidFill>
                <a:latin typeface="+mn-lt"/>
                <a:ea typeface="Calibri" panose="020F0502020204030204" pitchFamily="34" charset="0"/>
              </a:rPr>
              <a:t>. </a:t>
            </a:r>
            <a:r>
              <a:rPr lang="en-US" sz="1400" dirty="0">
                <a:solidFill>
                  <a:srgbClr val="000000"/>
                </a:solidFill>
                <a:latin typeface="+mn-lt"/>
                <a:ea typeface="Calibri" panose="020F0502020204030204" pitchFamily="34" charset="0"/>
              </a:rPr>
              <a:t>(accessed 21st Oct 2020)</a:t>
            </a:r>
            <a:endParaRPr lang="en-GB" sz="1400" dirty="0">
              <a:latin typeface="+mn-lt"/>
              <a:ea typeface="Calibri" panose="020F0502020204030204" pitchFamily="34" charset="0"/>
            </a:endParaRPr>
          </a:p>
          <a:p>
            <a:pPr eaLnBrk="1" hangingPunct="1">
              <a:buFont typeface="Arial" panose="020B0604020202020204" pitchFamily="34" charset="0"/>
              <a:buNone/>
            </a:pPr>
            <a:endParaRPr lang="en-US" altLang="nl-NL" sz="1400" dirty="0">
              <a:latin typeface="+mn-lt"/>
              <a:cs typeface="Arial" panose="020B060402020202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7</a:t>
            </a:r>
          </a:p>
          <a:p>
            <a:pPr marL="285750" indent="-285750" eaLnBrk="1" hangingPunct="1">
              <a:buFont typeface="Arial" panose="020B0604020202020204" pitchFamily="34" charset="0"/>
              <a:buChar char="•"/>
            </a:pPr>
            <a:r>
              <a:rPr lang="en-US" altLang="nl-NL" sz="1400" dirty="0" err="1">
                <a:latin typeface="+mn-lt"/>
                <a:cs typeface="Arial" panose="020B0604020202020204" pitchFamily="34" charset="0"/>
              </a:rPr>
              <a:t>Aburrow</a:t>
            </a:r>
            <a:r>
              <a:rPr lang="en-US" altLang="nl-NL" sz="1400" dirty="0">
                <a:latin typeface="+mn-lt"/>
                <a:cs typeface="Arial" panose="020B0604020202020204" pitchFamily="34" charset="0"/>
              </a:rPr>
              <a:t>-Jones, Natasha and Paul </a:t>
            </a:r>
            <a:r>
              <a:rPr lang="en-US" altLang="nl-NL" sz="1400" dirty="0" err="1">
                <a:latin typeface="+mn-lt"/>
                <a:cs typeface="Arial" panose="020B0604020202020204" pitchFamily="34" charset="0"/>
              </a:rPr>
              <a:t>Cunnea</a:t>
            </a:r>
            <a:r>
              <a:rPr lang="en-US" altLang="nl-NL" sz="1400" dirty="0">
                <a:latin typeface="+mn-lt"/>
                <a:cs typeface="Arial" panose="020B0604020202020204" pitchFamily="34" charset="0"/>
              </a:rPr>
              <a:t>. 2019. </a:t>
            </a:r>
            <a:r>
              <a:rPr lang="en-US" altLang="nl-NL" sz="1400" i="1" dirty="0">
                <a:latin typeface="+mn-lt"/>
                <a:cs typeface="Arial" panose="020B0604020202020204" pitchFamily="34" charset="0"/>
              </a:rPr>
              <a:t>The Future of Cataloguing: A CIG Scotland World Café Workshop. </a:t>
            </a:r>
            <a:r>
              <a:rPr lang="en-US" altLang="nl-NL" sz="1400" dirty="0">
                <a:latin typeface="+mn-lt"/>
                <a:cs typeface="Arial" panose="020B0604020202020204" pitchFamily="34" charset="0"/>
              </a:rPr>
              <a:t>Catalogue and Index (196). pp. 27-33. </a:t>
            </a:r>
            <a:r>
              <a:rPr lang="en-US" altLang="nl-NL" sz="1400" dirty="0">
                <a:latin typeface="+mn-lt"/>
                <a:cs typeface="Arial" panose="020B0604020202020204" pitchFamily="34" charset="0"/>
                <a:hlinkClick r:id="rId3"/>
              </a:rPr>
              <a:t>https://cdn.ymaws.com/www.cilip.org.uk/resource/collection/0E92069B-94A5-4749-B3E3-A32037C69EE7/ci_196_aburrow-jones_cunnea_future_cataloguing.pdf</a:t>
            </a:r>
            <a:r>
              <a:rPr lang="en-US" altLang="nl-NL" sz="1400" dirty="0">
                <a:latin typeface="+mn-lt"/>
                <a:cs typeface="Arial" panose="020B0604020202020204" pitchFamily="34" charset="0"/>
              </a:rPr>
              <a:t>  (accessed 21st Oct 2020)</a:t>
            </a:r>
          </a:p>
          <a:p>
            <a:pPr eaLnBrk="1" hangingPunct="1"/>
            <a:endParaRPr lang="en-US" altLang="nl-NL" sz="1400" dirty="0">
              <a:solidFill>
                <a:srgbClr val="898989"/>
              </a:solidFill>
              <a:latin typeface="+mn-lt"/>
              <a:cs typeface="Arial" panose="020B0604020202020204" pitchFamily="34" charset="0"/>
            </a:endParaRPr>
          </a:p>
          <a:p>
            <a:pPr marL="285750" indent="-285750" eaLnBrk="1" hangingPunct="1">
              <a:buFont typeface="Arial" panose="020B0604020202020204" pitchFamily="34" charset="0"/>
              <a:buChar char="•"/>
            </a:pPr>
            <a:endParaRPr lang="en-US" altLang="nl-NL" sz="1400" dirty="0">
              <a:cs typeface="Arial" panose="020B0604020202020204" pitchFamily="34" charset="0"/>
            </a:endParaRPr>
          </a:p>
          <a:p>
            <a:pPr eaLnBrk="1" hangingPunct="1">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GB" altLang="nl-NL" sz="3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76985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8"/>
            <a:ext cx="7772400" cy="70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(2)</a:t>
            </a:r>
          </a:p>
          <a:p>
            <a:pPr eaLnBrk="1" hangingPunct="1">
              <a:spcBef>
                <a:spcPct val="20000"/>
              </a:spcBef>
            </a:pPr>
            <a:endParaRPr lang="en-US" altLang="nl-NL" sz="1400" dirty="0">
              <a:solidFill>
                <a:srgbClr val="898989"/>
              </a:solidFill>
              <a:latin typeface="+mn-lt"/>
              <a:cs typeface="Arial" panose="020B060402020202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10</a:t>
            </a: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Smith-Yoshimura, Karen. 2020. </a:t>
            </a:r>
            <a:r>
              <a:rPr lang="en-US" altLang="nl-NL" sz="1400" i="1" dirty="0">
                <a:latin typeface="+mn-lt"/>
                <a:cs typeface="Arial" panose="020B0604020202020204" pitchFamily="34" charset="0"/>
              </a:rPr>
              <a:t>Transitioning to the Next Generation of Metadata, </a:t>
            </a:r>
            <a:r>
              <a:rPr lang="en-US" altLang="nl-NL" sz="1400" dirty="0">
                <a:latin typeface="+mn-lt"/>
                <a:cs typeface="Arial" panose="020B0604020202020204" pitchFamily="34" charset="0"/>
              </a:rPr>
              <a:t>Dublin, OH: OCLC Research, p12. </a:t>
            </a:r>
            <a:r>
              <a:rPr lang="en-GB" sz="1400" dirty="0">
                <a:latin typeface="+mn-lt"/>
                <a:hlinkClick r:id="rId2"/>
              </a:rPr>
              <a:t>https://doi.org/10.25333/rqgd-b343</a:t>
            </a:r>
            <a:r>
              <a:rPr lang="en-GB" sz="1400" dirty="0">
                <a:latin typeface="+mn-lt"/>
              </a:rPr>
              <a:t> (accessed 19th Oct 2020)</a:t>
            </a:r>
          </a:p>
          <a:p>
            <a:pPr marL="285750" indent="-285750">
              <a:buFont typeface="Arial" panose="020B0604020202020204" pitchFamily="34" charset="0"/>
              <a:buChar char="•"/>
            </a:pPr>
            <a:r>
              <a:rPr lang="en-GB" altLang="nl-NL" sz="1400" dirty="0">
                <a:latin typeface="+mn-lt"/>
                <a:cs typeface="Arial" panose="020B0604020202020204" pitchFamily="34" charset="0"/>
              </a:rPr>
              <a:t>Book Industry Communication. 2020. </a:t>
            </a:r>
            <a:r>
              <a:rPr lang="en-GB" altLang="nl-NL" sz="1400" i="1" dirty="0">
                <a:latin typeface="+mn-lt"/>
                <a:cs typeface="Arial" panose="020B0604020202020204" pitchFamily="34" charset="0"/>
              </a:rPr>
              <a:t>BIC Metadata Map.</a:t>
            </a:r>
            <a:r>
              <a:rPr lang="en-GB" altLang="nl-NL" sz="1400" dirty="0">
                <a:latin typeface="+mn-lt"/>
                <a:cs typeface="Arial" panose="020B0604020202020204" pitchFamily="34" charset="0"/>
              </a:rPr>
              <a:t> </a:t>
            </a:r>
            <a:r>
              <a:rPr lang="en-GB" altLang="nl-NL" sz="1400" dirty="0">
                <a:latin typeface="+mn-lt"/>
                <a:cs typeface="Arial" panose="020B0604020202020204" pitchFamily="34" charset="0"/>
                <a:hlinkClick r:id="rId3"/>
              </a:rPr>
              <a:t>https://www.bic.org.uk/195/BIC-Metadata-Map/</a:t>
            </a:r>
            <a:r>
              <a:rPr lang="en-GB" altLang="nl-NL" sz="1400" dirty="0">
                <a:latin typeface="+mn-lt"/>
                <a:cs typeface="Arial" panose="020B0604020202020204" pitchFamily="34" charset="0"/>
              </a:rPr>
              <a:t> </a:t>
            </a:r>
            <a:r>
              <a:rPr lang="en-GB" sz="1400" dirty="0">
                <a:latin typeface="+mn-lt"/>
                <a:ea typeface="Calibri" panose="020F0502020204030204" pitchFamily="34" charset="0"/>
              </a:rPr>
              <a:t>(accessed 9th Nov 2020)</a:t>
            </a:r>
            <a:endParaRPr lang="en-US" altLang="nl-NL" sz="1400" dirty="0">
              <a:cs typeface="Arial" panose="020B0604020202020204" pitchFamily="34" charset="0"/>
            </a:endParaRPr>
          </a:p>
          <a:p>
            <a:endParaRPr lang="en-GB" altLang="nl-NL" sz="1400" dirty="0">
              <a:latin typeface="+mn-lt"/>
              <a:cs typeface="Arial" panose="020B0604020202020204" pitchFamily="34" charset="0"/>
            </a:endParaRPr>
          </a:p>
          <a:p>
            <a:r>
              <a:rPr lang="en-GB" sz="1400" dirty="0">
                <a:latin typeface="+mn-lt"/>
                <a:ea typeface="Calibri" panose="020F0502020204030204" pitchFamily="34" charset="0"/>
              </a:rPr>
              <a:t>Slide 11</a:t>
            </a:r>
          </a:p>
          <a:p>
            <a:pPr marL="285750" indent="-285750">
              <a:buFont typeface="Arial" panose="020B0604020202020204" pitchFamily="34" charset="0"/>
              <a:buChar char="•"/>
            </a:pPr>
            <a:r>
              <a:rPr lang="en-GB" sz="1400" i="1" dirty="0">
                <a:latin typeface="+mn-lt"/>
                <a:ea typeface="Calibri" panose="020F0502020204030204" pitchFamily="34" charset="0"/>
              </a:rPr>
              <a:t>Towards a National Collection  </a:t>
            </a:r>
            <a:r>
              <a:rPr lang="en-GB" sz="1400" dirty="0">
                <a:latin typeface="+mn-lt"/>
                <a:ea typeface="Calibri" panose="020F0502020204030204" pitchFamily="34" charset="0"/>
                <a:hlinkClick r:id="rId4"/>
              </a:rPr>
              <a:t>https://www.nationalcollection.org.uk/</a:t>
            </a:r>
            <a:r>
              <a:rPr lang="en-GB" sz="1400" dirty="0">
                <a:latin typeface="+mn-lt"/>
                <a:ea typeface="Calibri" panose="020F0502020204030204" pitchFamily="34" charset="0"/>
              </a:rPr>
              <a:t> (accessed 19th October 2020)</a:t>
            </a:r>
          </a:p>
          <a:p>
            <a:pPr marL="285750" indent="-285750">
              <a:buFont typeface="Arial" panose="020B0604020202020204" pitchFamily="34" charset="0"/>
              <a:buChar char="•"/>
            </a:pPr>
            <a:r>
              <a:rPr lang="en-GB" sz="1400" i="1" dirty="0">
                <a:latin typeface="+mn-lt"/>
                <a:ea typeface="Calibri" panose="020F0502020204030204" pitchFamily="34" charset="0"/>
              </a:rPr>
              <a:t>Persistent Identifiers as IRO infrastructure </a:t>
            </a:r>
            <a:r>
              <a:rPr lang="en-GB" sz="1400" dirty="0">
                <a:latin typeface="+mn-lt"/>
                <a:ea typeface="Calibri" panose="020F0502020204030204" pitchFamily="34" charset="0"/>
                <a:hlinkClick r:id="rId5"/>
              </a:rPr>
              <a:t>https://www.nationalcollection.org.uk/projects</a:t>
            </a:r>
            <a:r>
              <a:rPr lang="en-GB" sz="1400" dirty="0">
                <a:latin typeface="+mn-lt"/>
                <a:ea typeface="Calibri" panose="020F0502020204030204" pitchFamily="34" charset="0"/>
              </a:rPr>
              <a:t> (accessed 19th October 2020)</a:t>
            </a:r>
          </a:p>
          <a:p>
            <a:pPr marL="285750" indent="-285750">
              <a:buFont typeface="Arial" panose="020B0604020202020204" pitchFamily="34" charset="0"/>
              <a:buChar char="•"/>
            </a:pPr>
            <a:r>
              <a:rPr lang="en-GB" sz="1400" i="1" dirty="0">
                <a:latin typeface="+mn-lt"/>
                <a:ea typeface="Calibri" panose="020F0502020204030204" pitchFamily="34" charset="0"/>
              </a:rPr>
              <a:t>FREYA</a:t>
            </a:r>
            <a:r>
              <a:rPr lang="en-GB" sz="1400" dirty="0">
                <a:latin typeface="+mn-lt"/>
                <a:ea typeface="Calibri" panose="020F0502020204030204" pitchFamily="34" charset="0"/>
              </a:rPr>
              <a:t> </a:t>
            </a:r>
            <a:r>
              <a:rPr lang="en-GB" sz="1400" dirty="0">
                <a:latin typeface="+mn-lt"/>
                <a:ea typeface="Calibri" panose="020F0502020204030204" pitchFamily="34" charset="0"/>
                <a:hlinkClick r:id="rId6"/>
              </a:rPr>
              <a:t>https://www.project-freya.eu/en</a:t>
            </a:r>
            <a:r>
              <a:rPr lang="en-GB" sz="1400" dirty="0">
                <a:latin typeface="+mn-lt"/>
                <a:ea typeface="Calibri" panose="020F0502020204030204" pitchFamily="34" charset="0"/>
              </a:rPr>
              <a:t> (accessed 19th Oct 2020)</a:t>
            </a:r>
          </a:p>
          <a:p>
            <a:pPr marL="285750" indent="-285750">
              <a:buFont typeface="Arial" panose="020B0604020202020204" pitchFamily="34" charset="0"/>
              <a:buChar char="•"/>
            </a:pPr>
            <a:endParaRPr lang="en-US" altLang="nl-NL" sz="1400" dirty="0">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GB" altLang="nl-NL" sz="3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27430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9"/>
            <a:ext cx="7772400" cy="865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(3)</a:t>
            </a: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12</a:t>
            </a: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Evans, Jason. 2020. </a:t>
            </a:r>
            <a:r>
              <a:rPr lang="en-US" altLang="nl-NL" sz="1400" i="1" dirty="0">
                <a:latin typeface="+mn-lt"/>
                <a:cs typeface="Arial" panose="020B0604020202020204" pitchFamily="34" charset="0"/>
              </a:rPr>
              <a:t>Creating and Enriching Linked Data with </a:t>
            </a:r>
            <a:r>
              <a:rPr lang="en-US" altLang="nl-NL" sz="1400" i="1" dirty="0" err="1">
                <a:latin typeface="+mn-lt"/>
                <a:cs typeface="Arial" panose="020B0604020202020204" pitchFamily="34" charset="0"/>
              </a:rPr>
              <a:t>Wikidata</a:t>
            </a:r>
            <a:r>
              <a:rPr lang="en-US" altLang="nl-NL" sz="1400" i="1" dirty="0">
                <a:latin typeface="+mn-lt"/>
                <a:cs typeface="Arial" panose="020B0604020202020204" pitchFamily="34" charset="0"/>
              </a:rPr>
              <a:t>.</a:t>
            </a:r>
            <a:r>
              <a:rPr lang="en-US" altLang="nl-NL" sz="1400" dirty="0">
                <a:latin typeface="+mn-lt"/>
                <a:cs typeface="Arial" panose="020B0604020202020204" pitchFamily="34" charset="0"/>
              </a:rPr>
              <a:t> CILIP Metadata &amp; Discovery Group conference 2020. </a:t>
            </a:r>
            <a:r>
              <a:rPr lang="en-US" altLang="nl-NL" sz="1400" dirty="0">
                <a:latin typeface="+mn-lt"/>
                <a:cs typeface="Arial" panose="020B0604020202020204" pitchFamily="34" charset="0"/>
                <a:hlinkClick r:id="rId2"/>
              </a:rPr>
              <a:t>https://www.youtube.com/watch?v=RApW2x4KJfw</a:t>
            </a:r>
            <a:r>
              <a:rPr lang="en-US" altLang="nl-NL" sz="1400" dirty="0">
                <a:latin typeface="+mn-lt"/>
                <a:cs typeface="Arial" panose="020B0604020202020204" pitchFamily="34" charset="0"/>
              </a:rPr>
              <a:t> (accessed 19th Oct 2020)</a:t>
            </a: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Poulter, Martin. 2019. </a:t>
            </a:r>
            <a:r>
              <a:rPr lang="en-US" altLang="nl-NL" sz="1400" i="1" dirty="0" err="1">
                <a:latin typeface="+mn-lt"/>
                <a:cs typeface="Arial" panose="020B0604020202020204" pitchFamily="34" charset="0"/>
              </a:rPr>
              <a:t>Wikidata</a:t>
            </a:r>
            <a:r>
              <a:rPr lang="en-US" altLang="nl-NL" sz="1400" i="1" dirty="0">
                <a:latin typeface="+mn-lt"/>
                <a:cs typeface="Arial" panose="020B0604020202020204" pitchFamily="34" charset="0"/>
              </a:rPr>
              <a:t>: GLAM/Oxford.</a:t>
            </a:r>
            <a:r>
              <a:rPr lang="en-US" altLang="nl-NL" sz="1400" dirty="0">
                <a:latin typeface="+mn-lt"/>
                <a:cs typeface="Arial" panose="020B0604020202020204" pitchFamily="34" charset="0"/>
              </a:rPr>
              <a:t> </a:t>
            </a:r>
            <a:r>
              <a:rPr lang="en-US" altLang="nl-NL" sz="1400" dirty="0" err="1">
                <a:latin typeface="+mn-lt"/>
                <a:cs typeface="Arial" panose="020B0604020202020204" pitchFamily="34" charset="0"/>
              </a:rPr>
              <a:t>Wikidata</a:t>
            </a:r>
            <a:r>
              <a:rPr lang="en-US" altLang="nl-NL" sz="1400" dirty="0">
                <a:latin typeface="+mn-lt"/>
                <a:cs typeface="Arial" panose="020B0604020202020204" pitchFamily="34" charset="0"/>
              </a:rPr>
              <a:t>. </a:t>
            </a:r>
            <a:r>
              <a:rPr lang="en-US" altLang="nl-NL" sz="1400" dirty="0">
                <a:latin typeface="+mn-lt"/>
                <a:cs typeface="Arial" panose="020B0604020202020204" pitchFamily="34" charset="0"/>
                <a:hlinkClick r:id="rId3"/>
              </a:rPr>
              <a:t>https://www.wikidata.org/wiki/Wikidata:GLAM/Oxford</a:t>
            </a:r>
            <a:r>
              <a:rPr lang="en-US" altLang="nl-NL" sz="1400" dirty="0">
                <a:latin typeface="+mn-lt"/>
                <a:cs typeface="Arial" panose="020B0604020202020204" pitchFamily="34" charset="0"/>
              </a:rPr>
              <a:t> (accessed 19th Oct 2020)</a:t>
            </a: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Poulter, Martin and Nick Sheppard. 2020</a:t>
            </a:r>
            <a:r>
              <a:rPr lang="en-US" altLang="nl-NL" sz="1400" i="1" dirty="0">
                <a:latin typeface="+mn-lt"/>
                <a:cs typeface="Arial" panose="020B0604020202020204" pitchFamily="34" charset="0"/>
              </a:rPr>
              <a:t>. Wikimedia and Universities: Contributing to the Global Commons in the Age of Disinformation.</a:t>
            </a:r>
            <a:r>
              <a:rPr lang="en-US" altLang="nl-NL" sz="1400" dirty="0">
                <a:latin typeface="+mn-lt"/>
                <a:cs typeface="Arial" panose="020B0604020202020204" pitchFamily="34" charset="0"/>
              </a:rPr>
              <a:t> Insights 33 (1): 14. </a:t>
            </a:r>
            <a:r>
              <a:rPr lang="en-GB" sz="1400" dirty="0">
                <a:solidFill>
                  <a:srgbClr val="364582"/>
                </a:solidFill>
                <a:latin typeface="Merriweather"/>
                <a:hlinkClick r:id="rId4"/>
              </a:rPr>
              <a:t>http://doi.org/10.1629/uksg.509</a:t>
            </a:r>
            <a:r>
              <a:rPr lang="en-GB" sz="1400" dirty="0">
                <a:solidFill>
                  <a:srgbClr val="364582"/>
                </a:solidFill>
                <a:latin typeface="Merriweather"/>
              </a:rPr>
              <a:t> </a:t>
            </a:r>
            <a:r>
              <a:rPr lang="en-GB" sz="1400" dirty="0">
                <a:latin typeface="Merriweather"/>
              </a:rPr>
              <a:t>(accessed 19th Oct 2020)</a:t>
            </a:r>
          </a:p>
          <a:p>
            <a:pPr marL="285750" indent="-285750" eaLnBrk="1" hangingPunct="1">
              <a:buFont typeface="Arial" panose="020B0604020202020204" pitchFamily="34" charset="0"/>
              <a:buChar char="•"/>
            </a:pPr>
            <a:r>
              <a:rPr lang="en-GB" altLang="nl-NL" sz="1400" dirty="0">
                <a:latin typeface="Merriweather"/>
                <a:cs typeface="Arial" panose="020B0604020202020204" pitchFamily="34" charset="0"/>
              </a:rPr>
              <a:t>Sheppard, Nick. 2019. </a:t>
            </a:r>
            <a:r>
              <a:rPr lang="en-GB" altLang="nl-NL" sz="1400" i="1" dirty="0">
                <a:latin typeface="Merriweather"/>
                <a:cs typeface="Arial" panose="020B0604020202020204" pitchFamily="34" charset="0"/>
              </a:rPr>
              <a:t>Wikimedia in Universities.</a:t>
            </a:r>
            <a:r>
              <a:rPr lang="en-GB" altLang="nl-NL" sz="1400" dirty="0">
                <a:latin typeface="Merriweather"/>
                <a:cs typeface="Arial" panose="020B0604020202020204" pitchFamily="34" charset="0"/>
              </a:rPr>
              <a:t> Leeds University Library blog, 1 Feb 2019. </a:t>
            </a:r>
            <a:r>
              <a:rPr lang="en-GB" altLang="nl-NL" sz="1400" dirty="0">
                <a:latin typeface="Merriweather"/>
                <a:cs typeface="Arial" panose="020B0604020202020204" pitchFamily="34" charset="0"/>
                <a:hlinkClick r:id="rId5"/>
              </a:rPr>
              <a:t>https://leedsunilibrary.wordpress.com/2019/02/01/wikimedia-in-universities/</a:t>
            </a:r>
            <a:r>
              <a:rPr lang="en-GB" altLang="nl-NL" sz="1400" dirty="0">
                <a:latin typeface="Merriweather"/>
                <a:cs typeface="Arial" panose="020B0604020202020204" pitchFamily="34" charset="0"/>
              </a:rPr>
              <a:t> (accessed 19th Oct 2020)</a:t>
            </a:r>
            <a:endParaRPr lang="en-US" altLang="nl-NL" sz="1400" dirty="0">
              <a:latin typeface="+mn-lt"/>
              <a:cs typeface="Arial" panose="020B0604020202020204" pitchFamily="34" charset="0"/>
            </a:endParaRP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Wikimedia UK and the University of Edinburgh. 2020. </a:t>
            </a:r>
            <a:r>
              <a:rPr lang="en-US" altLang="nl-NL" sz="1400" i="1" dirty="0">
                <a:latin typeface="+mn-lt"/>
                <a:cs typeface="Arial" panose="020B0604020202020204" pitchFamily="34" charset="0"/>
              </a:rPr>
              <a:t>Wikimedia in Education. </a:t>
            </a:r>
            <a:r>
              <a:rPr lang="en-US" altLang="nl-NL" sz="1400" dirty="0">
                <a:latin typeface="+mn-lt"/>
                <a:cs typeface="Arial" panose="020B0604020202020204" pitchFamily="34" charset="0"/>
                <a:hlinkClick r:id="rId6"/>
              </a:rPr>
              <a:t>https://open.ed.ac.uk/wikimedia-in-education/</a:t>
            </a:r>
            <a:r>
              <a:rPr lang="en-US" altLang="nl-NL" sz="1400" dirty="0">
                <a:latin typeface="+mn-lt"/>
                <a:cs typeface="Arial" panose="020B0604020202020204" pitchFamily="34" charset="0"/>
              </a:rPr>
              <a:t> (accessed 19th October 2020)</a:t>
            </a:r>
          </a:p>
          <a:p>
            <a:pPr marL="285750" indent="-285750" eaLnBrk="1" hangingPunct="1">
              <a:buFont typeface="Arial" panose="020B0604020202020204" pitchFamily="34" charset="0"/>
              <a:buChar char="•"/>
            </a:pPr>
            <a:r>
              <a:rPr lang="en-US" altLang="nl-NL" sz="1400" dirty="0" err="1">
                <a:latin typeface="+mn-lt"/>
                <a:cs typeface="Arial" panose="020B0604020202020204" pitchFamily="34" charset="0"/>
              </a:rPr>
              <a:t>Pim</a:t>
            </a:r>
            <a:r>
              <a:rPr lang="en-US" altLang="nl-NL" sz="1400" dirty="0">
                <a:latin typeface="+mn-lt"/>
                <a:cs typeface="Arial" panose="020B0604020202020204" pitchFamily="34" charset="0"/>
              </a:rPr>
              <a:t>, Harrison. 2020. </a:t>
            </a:r>
            <a:r>
              <a:rPr lang="en-US" altLang="nl-NL" sz="1400" i="1" dirty="0">
                <a:latin typeface="+mn-lt"/>
                <a:cs typeface="Arial" panose="020B0604020202020204" pitchFamily="34" charset="0"/>
              </a:rPr>
              <a:t>Concepts, </a:t>
            </a:r>
            <a:r>
              <a:rPr lang="en-US" altLang="nl-NL" sz="1400" i="1" dirty="0" err="1">
                <a:latin typeface="+mn-lt"/>
                <a:cs typeface="Arial" panose="020B0604020202020204" pitchFamily="34" charset="0"/>
              </a:rPr>
              <a:t>Wikidata</a:t>
            </a:r>
            <a:r>
              <a:rPr lang="en-US" altLang="nl-NL" sz="1400" i="1" dirty="0">
                <a:latin typeface="+mn-lt"/>
                <a:cs typeface="Arial" panose="020B0604020202020204" pitchFamily="34" charset="0"/>
              </a:rPr>
              <a:t> etc.</a:t>
            </a:r>
            <a:r>
              <a:rPr lang="en-US" altLang="nl-NL" sz="1400" dirty="0">
                <a:latin typeface="+mn-lt"/>
                <a:cs typeface="Arial" panose="020B0604020202020204" pitchFamily="34" charset="0"/>
              </a:rPr>
              <a:t> </a:t>
            </a:r>
            <a:r>
              <a:rPr lang="en-US" altLang="nl-NL" sz="1400" dirty="0" err="1">
                <a:latin typeface="+mn-lt"/>
                <a:cs typeface="Arial" panose="020B0604020202020204" pitchFamily="34" charset="0"/>
              </a:rPr>
              <a:t>Wikidata</a:t>
            </a:r>
            <a:r>
              <a:rPr lang="en-US" altLang="nl-NL" sz="1400" dirty="0">
                <a:latin typeface="+mn-lt"/>
                <a:cs typeface="Arial" panose="020B0604020202020204" pitchFamily="34" charset="0"/>
              </a:rPr>
              <a:t> and Cultural Heritage Collections, Science Museum Heritage Connector webinar. 19</a:t>
            </a:r>
            <a:r>
              <a:rPr lang="en-US" altLang="nl-NL" sz="1400" baseline="30000" dirty="0">
                <a:latin typeface="+mn-lt"/>
                <a:cs typeface="Arial" panose="020B0604020202020204" pitchFamily="34" charset="0"/>
              </a:rPr>
              <a:t>th</a:t>
            </a:r>
            <a:r>
              <a:rPr lang="en-US" altLang="nl-NL" sz="1400" dirty="0">
                <a:latin typeface="+mn-lt"/>
                <a:cs typeface="Arial" panose="020B0604020202020204" pitchFamily="34" charset="0"/>
              </a:rPr>
              <a:t> Jun 2020. </a:t>
            </a:r>
            <a:r>
              <a:rPr lang="en-US" altLang="nl-NL" sz="1400" dirty="0">
                <a:latin typeface="+mn-lt"/>
                <a:cs typeface="Arial" panose="020B0604020202020204" pitchFamily="34" charset="0"/>
                <a:hlinkClick r:id="rId7"/>
              </a:rPr>
              <a:t>https://www.youtube.com/watch?v=kZGcnL8gI6Y</a:t>
            </a:r>
            <a:r>
              <a:rPr lang="en-US" altLang="nl-NL" sz="1400" dirty="0">
                <a:latin typeface="+mn-lt"/>
                <a:cs typeface="Arial" panose="020B0604020202020204" pitchFamily="34" charset="0"/>
              </a:rPr>
              <a:t> (accessed 19th Oct 2020)</a:t>
            </a: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spcBef>
                <a:spcPct val="20000"/>
              </a:spcBef>
            </a:pPr>
            <a:endParaRPr lang="en-US" altLang="nl-NL" sz="1400" dirty="0">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GB" altLang="nl-NL" sz="3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172642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9"/>
            <a:ext cx="7772400" cy="938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(4)</a:t>
            </a:r>
          </a:p>
          <a:p>
            <a:pPr eaLnBrk="1" hangingPunct="1">
              <a:spcBef>
                <a:spcPct val="20000"/>
              </a:spcBef>
              <a:buFont typeface="Arial" panose="020B0604020202020204" pitchFamily="34" charset="0"/>
              <a:buNone/>
            </a:pPr>
            <a:endParaRPr lang="en-US" altLang="nl-NL" sz="1400" dirty="0">
              <a:solidFill>
                <a:schemeClr val="tx2"/>
              </a:solidFill>
              <a:cs typeface="Arial" panose="020B060402020202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14</a:t>
            </a:r>
          </a:p>
          <a:p>
            <a:pPr marL="285750" indent="-285750" eaLnBrk="1" hangingPunct="1">
              <a:buFont typeface="Arial" panose="020B0604020202020204" pitchFamily="34" charset="0"/>
              <a:buChar char="•"/>
            </a:pPr>
            <a:r>
              <a:rPr lang="en-US" altLang="nl-NL" sz="1400" dirty="0">
                <a:latin typeface="+mn-lt"/>
                <a:cs typeface="Arial" panose="020B0604020202020204" pitchFamily="34" charset="0"/>
              </a:rPr>
              <a:t>IFLA. 2020. </a:t>
            </a:r>
            <a:r>
              <a:rPr lang="en-US" altLang="nl-NL" sz="1400" i="1" dirty="0" err="1">
                <a:latin typeface="+mn-lt"/>
                <a:cs typeface="Arial" panose="020B0604020202020204" pitchFamily="34" charset="0"/>
              </a:rPr>
              <a:t>WikiCite</a:t>
            </a:r>
            <a:r>
              <a:rPr lang="en-US" altLang="nl-NL" sz="1400" i="1" dirty="0">
                <a:latin typeface="+mn-lt"/>
                <a:cs typeface="Arial" panose="020B0604020202020204" pitchFamily="34" charset="0"/>
              </a:rPr>
              <a:t> Discussion Series. </a:t>
            </a:r>
            <a:r>
              <a:rPr lang="en-US" altLang="nl-NL" sz="1400" dirty="0">
                <a:latin typeface="+mn-lt"/>
                <a:cs typeface="Arial" panose="020B0604020202020204" pitchFamily="34" charset="0"/>
                <a:hlinkClick r:id="rId2"/>
              </a:rPr>
              <a:t>https://www.youtube.com/playlist?list=PLV81siTMahbsjakNDIdFwbIvdyNqwRNPo</a:t>
            </a:r>
            <a:r>
              <a:rPr lang="en-US" altLang="nl-NL" sz="1400" dirty="0">
                <a:latin typeface="+mn-lt"/>
                <a:cs typeface="Arial" panose="020B0604020202020204" pitchFamily="34" charset="0"/>
              </a:rPr>
              <a:t>  (accessed 19th Oct 2020)</a:t>
            </a:r>
          </a:p>
          <a:p>
            <a:pPr marL="285750" indent="-285750" eaLnBrk="1" hangingPunct="1">
              <a:buFont typeface="Arial" panose="020B0604020202020204" pitchFamily="34" charset="0"/>
              <a:buChar char="•"/>
            </a:pPr>
            <a:r>
              <a:rPr lang="en-GB" sz="1400" dirty="0" err="1">
                <a:solidFill>
                  <a:srgbClr val="212121"/>
                </a:solidFill>
                <a:latin typeface="+mn-lt"/>
              </a:rPr>
              <a:t>Cataloging</a:t>
            </a:r>
            <a:r>
              <a:rPr lang="en-GB" sz="1400" dirty="0">
                <a:solidFill>
                  <a:srgbClr val="212121"/>
                </a:solidFill>
                <a:latin typeface="+mn-lt"/>
              </a:rPr>
              <a:t> Ethics Steering Committee. </a:t>
            </a:r>
            <a:r>
              <a:rPr lang="en-US" altLang="nl-NL" sz="1400" i="1" dirty="0">
                <a:latin typeface="+mn-lt"/>
                <a:cs typeface="Arial" panose="020B0604020202020204" pitchFamily="34" charset="0"/>
              </a:rPr>
              <a:t>A code of ethics for catalogers.</a:t>
            </a:r>
            <a:r>
              <a:rPr lang="en-US" altLang="nl-NL" sz="1400" dirty="0">
                <a:latin typeface="+mn-lt"/>
                <a:cs typeface="Arial" panose="020B0604020202020204" pitchFamily="34" charset="0"/>
              </a:rPr>
              <a:t> </a:t>
            </a:r>
            <a:r>
              <a:rPr lang="en-US" altLang="nl-NL" sz="1400" dirty="0">
                <a:latin typeface="+mn-lt"/>
                <a:cs typeface="Arial" panose="020B0604020202020204" pitchFamily="34" charset="0"/>
                <a:hlinkClick r:id="rId3"/>
              </a:rPr>
              <a:t>https://sites.google.com/view/cataloging-ethics/home</a:t>
            </a:r>
            <a:r>
              <a:rPr lang="en-US" altLang="nl-NL" sz="1400" dirty="0">
                <a:latin typeface="+mn-lt"/>
                <a:cs typeface="Arial" panose="020B0604020202020204" pitchFamily="34" charset="0"/>
              </a:rPr>
              <a:t> (accessed 19th Oct 2020) </a:t>
            </a:r>
          </a:p>
          <a:p>
            <a:pPr eaLnBrk="1" hangingPunct="1"/>
            <a:endParaRPr lang="en-US" altLang="nl-NL" sz="1400" dirty="0">
              <a:latin typeface="+mn-lt"/>
              <a:cs typeface="Arial" panose="020B0604020202020204" pitchFamily="34" charset="0"/>
            </a:endParaRPr>
          </a:p>
          <a:p>
            <a:pPr eaLnBrk="1" hangingPunct="1"/>
            <a:r>
              <a:rPr lang="en-US" altLang="nl-NL" sz="1400" dirty="0">
                <a:latin typeface="+mn-lt"/>
                <a:cs typeface="Arial" panose="020B0604020202020204" pitchFamily="34" charset="0"/>
              </a:rPr>
              <a:t>Slide 17</a:t>
            </a:r>
          </a:p>
          <a:p>
            <a:pPr marL="285750" indent="-285750">
              <a:buFont typeface="Arial" panose="020B0604020202020204" pitchFamily="34" charset="0"/>
              <a:buChar char="•"/>
            </a:pPr>
            <a:r>
              <a:rPr lang="en-US" altLang="nl-NL" sz="1400" dirty="0">
                <a:latin typeface="+mn-lt"/>
                <a:cs typeface="Arial" panose="020B0604020202020204" pitchFamily="34" charset="0"/>
              </a:rPr>
              <a:t>Booth, Emma. 2020. </a:t>
            </a:r>
            <a:r>
              <a:rPr lang="en-US" altLang="nl-NL" sz="1400" i="1" dirty="0">
                <a:latin typeface="+mn-lt"/>
                <a:cs typeface="Arial" panose="020B0604020202020204" pitchFamily="34" charset="0"/>
              </a:rPr>
              <a:t>Quality of Shelf-Ready Metadata: Analysis of Survey Responses and Recommendations for Suppliers. </a:t>
            </a:r>
            <a:r>
              <a:rPr lang="en-US" altLang="nl-NL" sz="1400" dirty="0">
                <a:latin typeface="+mn-lt"/>
                <a:cs typeface="Arial" panose="020B0604020202020204" pitchFamily="34" charset="0"/>
              </a:rPr>
              <a:t>National Acquisitions Group. </a:t>
            </a:r>
            <a:r>
              <a:rPr lang="en-US" sz="1400" u="sng" dirty="0">
                <a:solidFill>
                  <a:srgbClr val="0563C1"/>
                </a:solidFill>
                <a:latin typeface="Calibri" panose="020F0502020204030204" pitchFamily="34" charset="0"/>
                <a:ea typeface="Calibri" panose="020F0502020204030204" pitchFamily="34" charset="0"/>
                <a:hlinkClick r:id="rId4"/>
              </a:rPr>
              <a:t>https://nag.org.uk/wp-content/uploads/2020/06/NAG-Quality-of-Shelf-Ready-Metadata-Survey-Analysis-and-Recommendations_FINAL_June2020.pdf</a:t>
            </a:r>
            <a:r>
              <a:rPr lang="en-US" sz="1400" u="sng" dirty="0">
                <a:solidFill>
                  <a:srgbClr val="0563C1"/>
                </a:solidFill>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rPr>
              <a:t>(accessed 19th Oct 2020)</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Grindley, Neil. 2019. </a:t>
            </a:r>
            <a:r>
              <a:rPr lang="en-US" sz="1400" i="1" dirty="0">
                <a:latin typeface="Calibri" panose="020F0502020204030204" pitchFamily="34" charset="0"/>
                <a:ea typeface="Calibri" panose="020F0502020204030204" pitchFamily="34" charset="0"/>
              </a:rPr>
              <a:t>Driving Transformation with the NBK – where have we got to and where next? </a:t>
            </a:r>
            <a:r>
              <a:rPr lang="en-US" sz="1400" dirty="0" err="1">
                <a:latin typeface="Calibri" panose="020F0502020204030204" pitchFamily="34" charset="0"/>
                <a:ea typeface="Calibri" panose="020F0502020204030204" pitchFamily="34" charset="0"/>
              </a:rPr>
              <a:t>Jisc</a:t>
            </a:r>
            <a:r>
              <a:rPr lang="en-US" sz="1400" dirty="0">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hlinkClick r:id="rId5"/>
              </a:rPr>
              <a:t>https://libraryservices.jiscinvolve.org/wp/2019/01/nbktransformation/</a:t>
            </a:r>
            <a:r>
              <a:rPr lang="en-US" sz="1400" dirty="0">
                <a:latin typeface="Calibri" panose="020F0502020204030204" pitchFamily="34" charset="0"/>
                <a:ea typeface="Calibri" panose="020F0502020204030204" pitchFamily="34" charset="0"/>
              </a:rPr>
              <a:t> (accessed 19th Oct 2020)</a:t>
            </a: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endParaRPr lang="en-US" sz="1400"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spcBef>
                <a:spcPct val="20000"/>
              </a:spcBef>
            </a:pPr>
            <a:endParaRPr lang="en-US" altLang="nl-NL" sz="1400" dirty="0">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GB" altLang="nl-NL" sz="3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16586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8"/>
            <a:ext cx="7772400" cy="1085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(5)</a:t>
            </a: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18</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Grindley, Neil. 2019. </a:t>
            </a:r>
            <a:r>
              <a:rPr lang="en-US" sz="1400" i="1" dirty="0">
                <a:latin typeface="Calibri" panose="020F0502020204030204" pitchFamily="34" charset="0"/>
                <a:ea typeface="Calibri" panose="020F0502020204030204" pitchFamily="34" charset="0"/>
              </a:rPr>
              <a:t>Plan M – definition and direction.</a:t>
            </a:r>
            <a:r>
              <a:rPr lang="en-US" sz="1400" dirty="0">
                <a:latin typeface="Calibri" panose="020F0502020204030204" pitchFamily="34" charset="0"/>
                <a:ea typeface="Calibri" panose="020F0502020204030204" pitchFamily="34" charset="0"/>
              </a:rPr>
              <a:t> </a:t>
            </a:r>
            <a:r>
              <a:rPr lang="en-US" sz="1400" dirty="0" err="1">
                <a:latin typeface="Calibri" panose="020F0502020204030204" pitchFamily="34" charset="0"/>
                <a:ea typeface="Calibri" panose="020F0502020204030204" pitchFamily="34" charset="0"/>
              </a:rPr>
              <a:t>Jisc</a:t>
            </a:r>
            <a:r>
              <a:rPr lang="en-US" sz="1400" dirty="0">
                <a:latin typeface="Calibri" panose="020F0502020204030204" pitchFamily="34" charset="0"/>
                <a:ea typeface="Calibri" panose="020F0502020204030204" pitchFamily="34" charset="0"/>
              </a:rPr>
              <a:t>. p4. </a:t>
            </a:r>
            <a:r>
              <a:rPr lang="en-US" sz="1400" dirty="0">
                <a:latin typeface="Calibri" panose="020F0502020204030204" pitchFamily="34" charset="0"/>
                <a:ea typeface="Calibri" panose="020F0502020204030204" pitchFamily="34" charset="0"/>
                <a:hlinkClick r:id="rId2"/>
              </a:rPr>
              <a:t>https://libraryservices.jiscinvolve.org/wp/2019/12/plan-m/</a:t>
            </a:r>
            <a:r>
              <a:rPr lang="en-US" sz="1400" dirty="0">
                <a:latin typeface="Calibri" panose="020F0502020204030204" pitchFamily="34" charset="0"/>
                <a:ea typeface="Calibri" panose="020F0502020204030204" pitchFamily="34" charset="0"/>
              </a:rPr>
              <a:t> (accessed 19th Oct 2020)</a:t>
            </a:r>
            <a:endParaRPr lang="en-US" altLang="nl-NL" sz="1400" dirty="0">
              <a:latin typeface="+mn-lt"/>
              <a:cs typeface="Arial" panose="020B0604020202020204" pitchFamily="34" charset="0"/>
            </a:endParaRPr>
          </a:p>
          <a:p>
            <a:pPr eaLnBrk="1" hangingPunct="1"/>
            <a:endParaRPr lang="en-US" sz="1400" dirty="0">
              <a:latin typeface="Calibri" panose="020F0502020204030204" pitchFamily="34" charset="0"/>
              <a:ea typeface="Calibri" panose="020F0502020204030204" pitchFamily="34" charset="0"/>
            </a:endParaRPr>
          </a:p>
          <a:p>
            <a:pPr eaLnBrk="1" hangingPunct="1"/>
            <a:r>
              <a:rPr lang="en-US" sz="1400" dirty="0">
                <a:latin typeface="Calibri" panose="020F0502020204030204" pitchFamily="34" charset="0"/>
                <a:ea typeface="Calibri" panose="020F0502020204030204" pitchFamily="34" charset="0"/>
              </a:rPr>
              <a:t>Slide 19</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LSE Library on Google Arts &amp; Culture </a:t>
            </a:r>
            <a:r>
              <a:rPr lang="en-GB" sz="1400" u="sng" dirty="0">
                <a:solidFill>
                  <a:srgbClr val="0563C1"/>
                </a:solidFill>
                <a:latin typeface="Calibri" panose="020F0502020204030204" pitchFamily="34" charset="0"/>
                <a:ea typeface="Calibri" panose="020F0502020204030204" pitchFamily="34" charset="0"/>
                <a:hlinkClick r:id="rId3"/>
              </a:rPr>
              <a:t>https://artsandculture.google.com/partner/lse-library</a:t>
            </a:r>
            <a:r>
              <a:rPr lang="en-GB" sz="1400" dirty="0">
                <a:solidFill>
                  <a:srgbClr val="0563C1"/>
                </a:solidFill>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(accessed 19th Oct 2020)</a:t>
            </a:r>
            <a:endParaRPr lang="en-GB" sz="1400" u="sng" dirty="0">
              <a:solidFill>
                <a:srgbClr val="0563C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rPr>
              <a:t>LSE Library on Flickr </a:t>
            </a:r>
            <a:r>
              <a:rPr lang="en-GB" sz="1400" u="sng" dirty="0">
                <a:solidFill>
                  <a:srgbClr val="0563C1"/>
                </a:solidFill>
                <a:latin typeface="Calibri" panose="020F0502020204030204" pitchFamily="34" charset="0"/>
                <a:ea typeface="Calibri" panose="020F0502020204030204" pitchFamily="34" charset="0"/>
                <a:hlinkClick r:id="rId4"/>
              </a:rPr>
              <a:t>https://www.flickr.com/photos/lselibrary/</a:t>
            </a:r>
            <a:r>
              <a:rPr lang="en-GB" sz="1400" u="sng" dirty="0">
                <a:solidFill>
                  <a:srgbClr val="0563C1"/>
                </a:solidFill>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(accessed 19th Oct 2020)</a:t>
            </a:r>
            <a:endParaRPr lang="en-GB" sz="1400" u="sng" dirty="0">
              <a:solidFill>
                <a:srgbClr val="0563C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rPr>
              <a:t>LSE Library on </a:t>
            </a:r>
            <a:r>
              <a:rPr lang="en-GB" sz="1400" dirty="0" err="1">
                <a:latin typeface="Calibri" panose="020F0502020204030204" pitchFamily="34" charset="0"/>
                <a:ea typeface="Calibri" panose="020F0502020204030204" pitchFamily="34" charset="0"/>
              </a:rPr>
              <a:t>Unsplash</a:t>
            </a:r>
            <a:r>
              <a:rPr lang="en-GB" sz="1400" dirty="0">
                <a:latin typeface="Calibri" panose="020F0502020204030204" pitchFamily="34" charset="0"/>
                <a:ea typeface="Calibri" panose="020F0502020204030204" pitchFamily="34" charset="0"/>
              </a:rPr>
              <a:t> </a:t>
            </a:r>
            <a:r>
              <a:rPr lang="en-GB" sz="1400" u="sng" dirty="0">
                <a:solidFill>
                  <a:srgbClr val="0563C1"/>
                </a:solidFill>
                <a:latin typeface="Calibri" panose="020F0502020204030204" pitchFamily="34" charset="0"/>
                <a:ea typeface="Calibri" panose="020F0502020204030204" pitchFamily="34" charset="0"/>
                <a:hlinkClick r:id="rId5"/>
              </a:rPr>
              <a:t>https://unsplash.com/@londonschoolofeconomics</a:t>
            </a:r>
            <a:r>
              <a:rPr lang="en-GB" sz="1400" u="sng" dirty="0">
                <a:solidFill>
                  <a:srgbClr val="0563C1"/>
                </a:solidFill>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(accessed 19th Oct 2020)</a:t>
            </a:r>
            <a:endParaRPr lang="en-GB" sz="1400" u="sng" dirty="0">
              <a:solidFill>
                <a:srgbClr val="0563C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rPr>
              <a:t>LSE Library on JSTOR Open Community Collections </a:t>
            </a:r>
            <a:r>
              <a:rPr lang="en-GB" sz="1400" dirty="0">
                <a:solidFill>
                  <a:srgbClr val="FF0000"/>
                </a:solidFill>
                <a:latin typeface="Calibri" panose="020F0502020204030204" pitchFamily="34" charset="0"/>
                <a:ea typeface="Calibri" panose="020F0502020204030204" pitchFamily="34" charset="0"/>
                <a:hlinkClick r:id="rId6"/>
              </a:rPr>
              <a:t>https://www.jstor.org/site/london-school-of-economics/</a:t>
            </a:r>
            <a:r>
              <a:rPr lang="en-GB" sz="1400" dirty="0">
                <a:solidFill>
                  <a:srgbClr val="FF0000"/>
                </a:solidFill>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a:t>
            </a:r>
            <a:r>
              <a:rPr lang="en-GB" sz="1400">
                <a:latin typeface="Calibri" panose="020F0502020204030204" pitchFamily="34" charset="0"/>
                <a:ea typeface="Calibri" panose="020F0502020204030204" pitchFamily="34" charset="0"/>
              </a:rPr>
              <a:t>accessed 26th Oct 2020)</a:t>
            </a:r>
            <a:endParaRPr lang="en-GB" sz="1400" dirty="0">
              <a:solidFill>
                <a:srgbClr val="FF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sz="1400" dirty="0">
              <a:solidFill>
                <a:srgbClr val="FF0000"/>
              </a:solidFill>
              <a:latin typeface="Calibri" panose="020F0502020204030204" pitchFamily="34" charset="0"/>
              <a:ea typeface="Calibri" panose="020F050202020403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20</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Stevenson, Jane. 2020, </a:t>
            </a:r>
            <a:r>
              <a:rPr lang="en-US" sz="1400" i="1" dirty="0">
                <a:latin typeface="Calibri" panose="020F0502020204030204" pitchFamily="34" charset="0"/>
                <a:ea typeface="Calibri" panose="020F0502020204030204" pitchFamily="34" charset="0"/>
              </a:rPr>
              <a:t>Names Project. </a:t>
            </a:r>
            <a:r>
              <a:rPr lang="en-US" sz="1400" dirty="0">
                <a:latin typeface="Calibri" panose="020F0502020204030204" pitchFamily="34" charset="0"/>
                <a:ea typeface="Calibri" panose="020F0502020204030204" pitchFamily="34" charset="0"/>
              </a:rPr>
              <a:t>Archives Hub. </a:t>
            </a:r>
            <a:r>
              <a:rPr lang="en-US" sz="1400" dirty="0" err="1">
                <a:latin typeface="Calibri" panose="020F0502020204030204" pitchFamily="34" charset="0"/>
                <a:ea typeface="Calibri" panose="020F0502020204030204" pitchFamily="34" charset="0"/>
              </a:rPr>
              <a:t>Jisc</a:t>
            </a:r>
            <a:r>
              <a:rPr lang="en-US" sz="1400" dirty="0">
                <a:latin typeface="Calibri" panose="020F0502020204030204" pitchFamily="34" charset="0"/>
                <a:ea typeface="Calibri" panose="020F0502020204030204" pitchFamily="34" charset="0"/>
              </a:rPr>
              <a:t>.</a:t>
            </a:r>
            <a:r>
              <a:rPr lang="en-US" sz="1400" i="1" dirty="0">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hlinkClick r:id="rId7"/>
              </a:rPr>
              <a:t>https://blog.archiveshub.jisc.ac.uk/category/names-project/</a:t>
            </a:r>
            <a:r>
              <a:rPr lang="en-US" sz="1400" dirty="0">
                <a:latin typeface="Calibri" panose="020F0502020204030204" pitchFamily="34" charset="0"/>
                <a:ea typeface="Calibri" panose="020F0502020204030204" pitchFamily="34" charset="0"/>
              </a:rPr>
              <a:t> (accessed 21st Oct 2020)</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Findlay, Peter. 2019. </a:t>
            </a:r>
            <a:r>
              <a:rPr lang="en-US" sz="1400" i="1" dirty="0">
                <a:latin typeface="Calibri" panose="020F0502020204030204" pitchFamily="34" charset="0"/>
                <a:ea typeface="Calibri" panose="020F0502020204030204" pitchFamily="34" charset="0"/>
              </a:rPr>
              <a:t>Changing Digital Workflows with IIIF and Semantic Web Tools (report).</a:t>
            </a:r>
            <a:r>
              <a:rPr lang="en-US" sz="1400" dirty="0">
                <a:latin typeface="Calibri" panose="020F0502020204030204" pitchFamily="34" charset="0"/>
                <a:ea typeface="Calibri" panose="020F0502020204030204" pitchFamily="34" charset="0"/>
              </a:rPr>
              <a:t> </a:t>
            </a:r>
            <a:r>
              <a:rPr lang="en-US" sz="1400" dirty="0" err="1">
                <a:latin typeface="Calibri" panose="020F0502020204030204" pitchFamily="34" charset="0"/>
                <a:ea typeface="Calibri" panose="020F0502020204030204" pitchFamily="34" charset="0"/>
              </a:rPr>
              <a:t>Jisc</a:t>
            </a:r>
            <a:r>
              <a:rPr lang="en-US" sz="1400" dirty="0">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hlinkClick r:id="rId8"/>
              </a:rPr>
              <a:t>https://digitisation.jiscinvolve.org/wp/2019/12/04/changing-digital-worksflows-with-iiif-and-semantic-tools-report/</a:t>
            </a:r>
            <a:r>
              <a:rPr lang="en-US" sz="1400" dirty="0">
                <a:latin typeface="Calibri" panose="020F0502020204030204" pitchFamily="34" charset="0"/>
                <a:ea typeface="Calibri" panose="020F0502020204030204" pitchFamily="34" charset="0"/>
              </a:rPr>
              <a:t> (accessed 19th Oct 2020)</a:t>
            </a:r>
          </a:p>
          <a:p>
            <a:endParaRPr lang="en-GB" sz="1400" dirty="0">
              <a:solidFill>
                <a:srgbClr val="FF0000"/>
              </a:solidFill>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spcBef>
                <a:spcPct val="20000"/>
              </a:spcBef>
            </a:pPr>
            <a:endParaRPr lang="en-US" altLang="nl-NL" sz="1400" dirty="0">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r>
              <a:rPr lang="en-GB" altLang="nl-NL" sz="3200" dirty="0">
                <a:solidFill>
                  <a:srgbClr val="898989"/>
                </a:solidFill>
                <a:latin typeface="Calibri" panose="020F0502020204030204" pitchFamily="34" charset="0"/>
              </a:rPr>
              <a:t> </a:t>
            </a:r>
          </a:p>
        </p:txBody>
      </p:sp>
    </p:spTree>
    <p:extLst>
      <p:ext uri="{BB962C8B-B14F-4D97-AF65-F5344CB8AC3E}">
        <p14:creationId xmlns:p14="http://schemas.microsoft.com/office/powerpoint/2010/main" val="1379163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txBox="1">
            <a:spLocks/>
          </p:cNvSpPr>
          <p:nvPr/>
        </p:nvSpPr>
        <p:spPr bwMode="auto">
          <a:xfrm>
            <a:off x="2125663" y="683218"/>
            <a:ext cx="7772400" cy="108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nl-NL" sz="2800" dirty="0">
                <a:solidFill>
                  <a:schemeClr val="tx2"/>
                </a:solidFill>
                <a:cs typeface="Arial" panose="020B0604020202020204" pitchFamily="34" charset="0"/>
              </a:rPr>
              <a:t>Links to referenced articles, blogs, projects (6)</a:t>
            </a:r>
          </a:p>
          <a:p>
            <a:pPr eaLnBrk="1" hangingPunct="1">
              <a:spcBef>
                <a:spcPct val="20000"/>
              </a:spcBef>
            </a:pPr>
            <a:endParaRPr lang="en-US" sz="1400" dirty="0">
              <a:latin typeface="Calibri" panose="020F0502020204030204" pitchFamily="34" charset="0"/>
              <a:ea typeface="Calibri" panose="020F0502020204030204" pitchFamily="34" charset="0"/>
            </a:endParaRPr>
          </a:p>
          <a:p>
            <a:pPr eaLnBrk="1" hangingPunct="1"/>
            <a:r>
              <a:rPr lang="en-US" sz="1400" dirty="0">
                <a:latin typeface="Calibri" panose="020F0502020204030204" pitchFamily="34" charset="0"/>
                <a:ea typeface="Calibri" panose="020F0502020204030204" pitchFamily="34" charset="0"/>
              </a:rPr>
              <a:t>Slide 24</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Baker, James.2020. </a:t>
            </a:r>
            <a:r>
              <a:rPr lang="en-US" sz="1400" i="1" dirty="0">
                <a:latin typeface="Calibri" panose="020F0502020204030204" pitchFamily="34" charset="0"/>
                <a:ea typeface="Calibri" panose="020F0502020204030204" pitchFamily="34" charset="0"/>
              </a:rPr>
              <a:t>Legacies of Catalogue Descriptions and Curatorial Voice: Opportunities for Digital Scholarship. </a:t>
            </a:r>
            <a:r>
              <a:rPr lang="en-US" sz="1400" dirty="0">
                <a:latin typeface="Calibri" panose="020F0502020204030204" pitchFamily="34" charset="0"/>
                <a:ea typeface="Calibri" panose="020F0502020204030204" pitchFamily="34" charset="0"/>
                <a:hlinkClick r:id="rId2"/>
              </a:rPr>
              <a:t>https://cataloguelegacies.github.io/</a:t>
            </a:r>
            <a:r>
              <a:rPr lang="en-US" sz="1400" dirty="0">
                <a:latin typeface="Calibri" panose="020F0502020204030204" pitchFamily="34" charset="0"/>
                <a:ea typeface="Calibri" panose="020F0502020204030204" pitchFamily="34" charset="0"/>
              </a:rPr>
              <a:t> (accessed 19th Oct 2020)</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Hitchcock, Tim. 2019. </a:t>
            </a:r>
            <a:r>
              <a:rPr lang="en-GB" sz="1400" i="1" dirty="0">
                <a:latin typeface="+mn-lt"/>
              </a:rPr>
              <a:t>Macroscopes &amp; Microscopes: Scholar Cyborgs in the Digital Research Library.</a:t>
            </a:r>
            <a:r>
              <a:rPr lang="en-GB" sz="1400" dirty="0">
                <a:latin typeface="+mn-lt"/>
              </a:rPr>
              <a:t> RLUK conference 2019. </a:t>
            </a:r>
            <a:r>
              <a:rPr lang="en-GB" sz="1400" dirty="0">
                <a:latin typeface="+mn-lt"/>
                <a:hlinkClick r:id="rId3"/>
              </a:rPr>
              <a:t>https://www.rluk.ac.uk/rlukplayer/</a:t>
            </a:r>
            <a:r>
              <a:rPr lang="en-GB" sz="1400" dirty="0">
                <a:latin typeface="+mn-lt"/>
              </a:rPr>
              <a:t> (accessed 19th Oct 2020)</a:t>
            </a:r>
          </a:p>
          <a:p>
            <a:pPr marL="285750" indent="-285750" eaLnBrk="1" hangingPunct="1">
              <a:buFont typeface="Arial" panose="020B0604020202020204" pitchFamily="34" charset="0"/>
              <a:buChar char="•"/>
            </a:pPr>
            <a:endParaRPr lang="en-GB" sz="1400" i="1" dirty="0">
              <a:latin typeface="+mn-lt"/>
              <a:ea typeface="Calibri" panose="020F0502020204030204" pitchFamily="34" charset="0"/>
            </a:endParaRPr>
          </a:p>
          <a:p>
            <a:pPr eaLnBrk="1" hangingPunct="1">
              <a:buFont typeface="Arial" panose="020B0604020202020204" pitchFamily="34" charset="0"/>
              <a:buNone/>
            </a:pPr>
            <a:r>
              <a:rPr lang="en-US" altLang="nl-NL" sz="1400" dirty="0">
                <a:latin typeface="+mn-lt"/>
                <a:cs typeface="Arial" panose="020B0604020202020204" pitchFamily="34" charset="0"/>
              </a:rPr>
              <a:t>Slide 26</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RLUK. 2020. </a:t>
            </a:r>
            <a:r>
              <a:rPr lang="en-US" sz="1400" i="1" dirty="0">
                <a:latin typeface="Calibri" panose="020F0502020204030204" pitchFamily="34" charset="0"/>
                <a:ea typeface="Calibri" panose="020F0502020204030204" pitchFamily="34" charset="0"/>
              </a:rPr>
              <a:t>Digital Shift. </a:t>
            </a:r>
            <a:r>
              <a:rPr lang="en-US" sz="1400" dirty="0">
                <a:latin typeface="Calibri" panose="020F0502020204030204" pitchFamily="34" charset="0"/>
                <a:ea typeface="Calibri" panose="020F0502020204030204" pitchFamily="34" charset="0"/>
                <a:hlinkClick r:id="rId4"/>
              </a:rPr>
              <a:t>https://www.rluk.ac.uk/digital-shift/</a:t>
            </a:r>
            <a:r>
              <a:rPr lang="en-US" sz="1400" dirty="0">
                <a:latin typeface="Calibri" panose="020F0502020204030204" pitchFamily="34" charset="0"/>
                <a:ea typeface="Calibri" panose="020F0502020204030204" pitchFamily="34" charset="0"/>
              </a:rPr>
              <a:t> (accessed 19th Oct 2020)</a:t>
            </a:r>
          </a:p>
          <a:p>
            <a:pPr marL="285750" indent="-285750" eaLnBrk="1" hangingPunct="1">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pPr eaLnBrk="1" hangingPunct="1"/>
            <a:r>
              <a:rPr lang="en-US" sz="1400" dirty="0">
                <a:latin typeface="Calibri" panose="020F0502020204030204" pitchFamily="34" charset="0"/>
                <a:ea typeface="Calibri" panose="020F0502020204030204" pitchFamily="34" charset="0"/>
              </a:rPr>
              <a:t>Slide 27</a:t>
            </a:r>
          </a:p>
          <a:p>
            <a:pPr marL="285750" indent="-285750" eaLnBrk="1" hangingPunct="1">
              <a:buFont typeface="Arial" panose="020B0604020202020204" pitchFamily="34" charset="0"/>
              <a:buChar char="•"/>
            </a:pPr>
            <a:r>
              <a:rPr lang="en-US" sz="1400" dirty="0">
                <a:latin typeface="Calibri" panose="020F0502020204030204" pitchFamily="34" charset="0"/>
                <a:ea typeface="Calibri" panose="020F0502020204030204" pitchFamily="34" charset="0"/>
              </a:rPr>
              <a:t>Purpose Tree Model adapted from a diagram used by Tim Fuller of The Reality Business on LSE Introduction to Leadership </a:t>
            </a:r>
            <a:r>
              <a:rPr lang="en-US" sz="1400" dirty="0" err="1">
                <a:latin typeface="Calibri" panose="020F0502020204030204" pitchFamily="34" charset="0"/>
                <a:ea typeface="Calibri" panose="020F0502020204030204" pitchFamily="34" charset="0"/>
              </a:rPr>
              <a:t>Programme</a:t>
            </a:r>
            <a:r>
              <a:rPr lang="en-US" sz="1400" dirty="0">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hlinkClick r:id="rId5"/>
              </a:rPr>
              <a:t>http://www.realitybusiness.co.uk/the-team/</a:t>
            </a:r>
            <a:r>
              <a:rPr lang="en-US" sz="1400" dirty="0">
                <a:latin typeface="Calibri" panose="020F0502020204030204" pitchFamily="34" charset="0"/>
                <a:ea typeface="Calibri" panose="020F0502020204030204" pitchFamily="34" charset="0"/>
              </a:rPr>
              <a:t> (accessed 11th Nov 2020)</a:t>
            </a:r>
          </a:p>
          <a:p>
            <a:pPr eaLnBrk="1" hangingPunct="1"/>
            <a:endParaRPr lang="en-US" sz="1400" dirty="0">
              <a:latin typeface="Calibri" panose="020F0502020204030204" pitchFamily="34" charset="0"/>
              <a:ea typeface="Calibri" panose="020F0502020204030204" pitchFamily="34" charset="0"/>
            </a:endParaRPr>
          </a:p>
          <a:p>
            <a:pPr eaLnBrk="1" hangingPunct="1"/>
            <a:r>
              <a:rPr lang="en-US" sz="1400" dirty="0">
                <a:latin typeface="Calibri" panose="020F0502020204030204" pitchFamily="34" charset="0"/>
                <a:ea typeface="Calibri" panose="020F0502020204030204" pitchFamily="34" charset="0"/>
              </a:rPr>
              <a:t>Photo credits</a:t>
            </a:r>
          </a:p>
          <a:p>
            <a:r>
              <a:rPr lang="en-GB" sz="1400" dirty="0">
                <a:latin typeface="+mn-lt"/>
              </a:rPr>
              <a:t>Slides 7, 10-12, 14, 17, 18, 20, 22-24, 28, 29, CC0, </a:t>
            </a:r>
            <a:r>
              <a:rPr lang="en-GB" sz="1400" dirty="0">
                <a:latin typeface="+mn-lt"/>
                <a:hlinkClick r:id="rId6"/>
              </a:rPr>
              <a:t>3dman: </a:t>
            </a:r>
            <a:r>
              <a:rPr lang="en-GB" sz="1400" dirty="0" err="1">
                <a:latin typeface="+mn-lt"/>
                <a:hlinkClick r:id="rId6"/>
              </a:rPr>
              <a:t>Pixabay</a:t>
            </a:r>
            <a:endParaRPr lang="en-GB" sz="1400" dirty="0">
              <a:latin typeface="+mn-lt"/>
            </a:endParaRPr>
          </a:p>
          <a:p>
            <a:r>
              <a:rPr lang="en-GB" sz="1400" dirty="0">
                <a:latin typeface="+mn-lt"/>
              </a:rPr>
              <a:t>Slide 26, RLUK CC BY-NC-SA 4.0</a:t>
            </a:r>
          </a:p>
          <a:p>
            <a:r>
              <a:rPr lang="en-GB" sz="1400" dirty="0">
                <a:latin typeface="+mn-lt"/>
              </a:rPr>
              <a:t>Slide 27, Helen Williams</a:t>
            </a:r>
          </a:p>
          <a:p>
            <a:pPr eaLnBrk="1" hangingPunct="1">
              <a:spcBef>
                <a:spcPct val="20000"/>
              </a:spcBef>
            </a:pPr>
            <a:endParaRPr lang="en-US" sz="1400" dirty="0">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sz="1400" i="1" dirty="0">
              <a:latin typeface="+mn-lt"/>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sz="1400"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latin typeface="+mn-lt"/>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latin typeface="+mn-lt"/>
              <a:cs typeface="Arial" panose="020B0604020202020204" pitchFamily="34" charset="0"/>
            </a:endParaRPr>
          </a:p>
          <a:p>
            <a:pPr eaLnBrk="1" hangingPunct="1">
              <a:spcBef>
                <a:spcPct val="20000"/>
              </a:spcBef>
            </a:pPr>
            <a:endParaRPr lang="en-US" altLang="nl-NL" sz="1400" dirty="0">
              <a:cs typeface="Arial" panose="020B0604020202020204" pitchFamily="34" charset="0"/>
            </a:endParaRPr>
          </a:p>
          <a:p>
            <a:pPr marL="285750" indent="-285750" eaLnBrk="1" hangingPunct="1">
              <a:spcBef>
                <a:spcPct val="20000"/>
              </a:spcBef>
              <a:buFont typeface="Arial" panose="020B0604020202020204" pitchFamily="34" charset="0"/>
              <a:buChar char="•"/>
            </a:pPr>
            <a:endParaRPr lang="en-US" altLang="nl-NL" sz="1400" dirty="0">
              <a:cs typeface="Arial" panose="020B0604020202020204" pitchFamily="34" charset="0"/>
            </a:endParaRPr>
          </a:p>
          <a:p>
            <a:pPr eaLnBrk="1" hangingPunct="1">
              <a:spcBef>
                <a:spcPct val="20000"/>
              </a:spcBef>
              <a:buFont typeface="Arial" panose="020B0604020202020204" pitchFamily="34" charset="0"/>
              <a:buNone/>
            </a:pPr>
            <a:endParaRPr lang="en-US" altLang="nl-NL" sz="14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endParaRPr lang="en-US" altLang="nl-NL" sz="2800" dirty="0">
              <a:solidFill>
                <a:srgbClr val="898989"/>
              </a:solidFill>
              <a:cs typeface="Arial" panose="020B0604020202020204" pitchFamily="34" charset="0"/>
            </a:endParaRPr>
          </a:p>
          <a:p>
            <a:pPr eaLnBrk="1" hangingPunct="1">
              <a:spcBef>
                <a:spcPct val="20000"/>
              </a:spcBef>
              <a:buFont typeface="Arial" panose="020B0604020202020204" pitchFamily="34" charset="0"/>
              <a:buNone/>
            </a:pPr>
            <a:r>
              <a:rPr lang="en-GB" altLang="nl-NL" sz="3200" dirty="0">
                <a:solidFill>
                  <a:srgbClr val="898989"/>
                </a:solidFill>
                <a:latin typeface="Calibri" panose="020F0502020204030204" pitchFamily="34" charset="0"/>
              </a:rPr>
              <a:t> </a:t>
            </a:r>
          </a:p>
        </p:txBody>
      </p:sp>
    </p:spTree>
    <p:extLst>
      <p:ext uri="{BB962C8B-B14F-4D97-AF65-F5344CB8AC3E}">
        <p14:creationId xmlns:p14="http://schemas.microsoft.com/office/powerpoint/2010/main" val="46542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FE7EC-9ECD-42DA-A3E2-D56FE78562FA}"/>
              </a:ext>
            </a:extLst>
          </p:cNvPr>
          <p:cNvSpPr/>
          <p:nvPr/>
        </p:nvSpPr>
        <p:spPr>
          <a:xfrm>
            <a:off x="1640398" y="-116722"/>
            <a:ext cx="7433515" cy="1323439"/>
          </a:xfrm>
          <a:prstGeom prst="rect">
            <a:avLst/>
          </a:prstGeom>
        </p:spPr>
        <p:txBody>
          <a:bodyPr wrap="square">
            <a:spAutoFit/>
          </a:bodyPr>
          <a:lstStyle/>
          <a:p>
            <a:r>
              <a:rPr lang="en-US" sz="4000" dirty="0">
                <a:solidFill>
                  <a:srgbClr val="1F497D"/>
                </a:solidFill>
              </a:rPr>
              <a:t>36 HangingTogether Blog Posts summarizing discussions </a:t>
            </a:r>
            <a:endParaRPr lang="en-US" sz="4000" dirty="0"/>
          </a:p>
        </p:txBody>
      </p:sp>
      <p:pic>
        <p:nvPicPr>
          <p:cNvPr id="3" name="Picture 2">
            <a:extLst>
              <a:ext uri="{FF2B5EF4-FFF2-40B4-BE49-F238E27FC236}">
                <a16:creationId xmlns:a16="http://schemas.microsoft.com/office/drawing/2014/main" id="{0503A7E2-9337-49CD-B167-A32E3004C047}"/>
              </a:ext>
            </a:extLst>
          </p:cNvPr>
          <p:cNvPicPr>
            <a:picLocks noChangeAspect="1"/>
          </p:cNvPicPr>
          <p:nvPr/>
        </p:nvPicPr>
        <p:blipFill>
          <a:blip r:embed="rId3"/>
          <a:stretch>
            <a:fillRect/>
          </a:stretch>
        </p:blipFill>
        <p:spPr>
          <a:xfrm>
            <a:off x="6642256" y="1323440"/>
            <a:ext cx="4271837" cy="3150381"/>
          </a:xfrm>
          <a:prstGeom prst="rect">
            <a:avLst/>
          </a:prstGeom>
        </p:spPr>
      </p:pic>
      <p:pic>
        <p:nvPicPr>
          <p:cNvPr id="6" name="Picture 5">
            <a:extLst>
              <a:ext uri="{FF2B5EF4-FFF2-40B4-BE49-F238E27FC236}">
                <a16:creationId xmlns:a16="http://schemas.microsoft.com/office/drawing/2014/main" id="{80FE61AD-57C9-460C-9E4B-4E15F5CFDE44}"/>
              </a:ext>
            </a:extLst>
          </p:cNvPr>
          <p:cNvPicPr>
            <a:picLocks noChangeAspect="1"/>
          </p:cNvPicPr>
          <p:nvPr/>
        </p:nvPicPr>
        <p:blipFill>
          <a:blip r:embed="rId4"/>
          <a:stretch>
            <a:fillRect/>
          </a:stretch>
        </p:blipFill>
        <p:spPr>
          <a:xfrm>
            <a:off x="3795780" y="1742005"/>
            <a:ext cx="4600440" cy="3218814"/>
          </a:xfrm>
          <a:prstGeom prst="rect">
            <a:avLst/>
          </a:prstGeom>
        </p:spPr>
      </p:pic>
      <p:pic>
        <p:nvPicPr>
          <p:cNvPr id="7" name="Picture 6">
            <a:extLst>
              <a:ext uri="{FF2B5EF4-FFF2-40B4-BE49-F238E27FC236}">
                <a16:creationId xmlns:a16="http://schemas.microsoft.com/office/drawing/2014/main" id="{EA7574E9-9400-4E3F-A1CC-095A220ABA1A}"/>
              </a:ext>
            </a:extLst>
          </p:cNvPr>
          <p:cNvPicPr>
            <a:picLocks noChangeAspect="1"/>
          </p:cNvPicPr>
          <p:nvPr/>
        </p:nvPicPr>
        <p:blipFill>
          <a:blip r:embed="rId5"/>
          <a:stretch>
            <a:fillRect/>
          </a:stretch>
        </p:blipFill>
        <p:spPr>
          <a:xfrm>
            <a:off x="1434370" y="2812582"/>
            <a:ext cx="4973243" cy="3396071"/>
          </a:xfrm>
          <a:prstGeom prst="rect">
            <a:avLst/>
          </a:prstGeom>
        </p:spPr>
      </p:pic>
      <p:sp>
        <p:nvSpPr>
          <p:cNvPr id="4" name="Rectangle 3">
            <a:extLst>
              <a:ext uri="{FF2B5EF4-FFF2-40B4-BE49-F238E27FC236}">
                <a16:creationId xmlns:a16="http://schemas.microsoft.com/office/drawing/2014/main" id="{34A20678-3682-4C1B-AA17-A220BC129DE1}"/>
              </a:ext>
            </a:extLst>
          </p:cNvPr>
          <p:cNvSpPr/>
          <p:nvPr/>
        </p:nvSpPr>
        <p:spPr>
          <a:xfrm>
            <a:off x="6642255" y="5311442"/>
            <a:ext cx="3625160" cy="430887"/>
          </a:xfrm>
          <a:prstGeom prst="rect">
            <a:avLst/>
          </a:prstGeom>
        </p:spPr>
        <p:txBody>
          <a:bodyPr wrap="none">
            <a:spAutoFit/>
          </a:bodyPr>
          <a:lstStyle/>
          <a:p>
            <a:r>
              <a:rPr lang="en-US" sz="2200" dirty="0">
                <a:hlinkClick r:id="rId6"/>
              </a:rPr>
              <a:t>https://hangingtogether.org/</a:t>
            </a:r>
            <a:endParaRPr lang="en-US" sz="2200" dirty="0"/>
          </a:p>
        </p:txBody>
      </p:sp>
    </p:spTree>
    <p:extLst>
      <p:ext uri="{BB962C8B-B14F-4D97-AF65-F5344CB8AC3E}">
        <p14:creationId xmlns:p14="http://schemas.microsoft.com/office/powerpoint/2010/main" val="48406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68503-4D68-406F-AF4A-DA4C9B0CB29B}"/>
              </a:ext>
            </a:extLst>
          </p:cNvPr>
          <p:cNvPicPr>
            <a:picLocks noChangeAspect="1"/>
          </p:cNvPicPr>
          <p:nvPr/>
        </p:nvPicPr>
        <p:blipFill>
          <a:blip r:embed="rId3"/>
          <a:stretch>
            <a:fillRect/>
          </a:stretch>
        </p:blipFill>
        <p:spPr>
          <a:xfrm>
            <a:off x="6096000" y="97017"/>
            <a:ext cx="4359018" cy="5776461"/>
          </a:xfrm>
          <a:prstGeom prst="rect">
            <a:avLst/>
          </a:prstGeom>
        </p:spPr>
      </p:pic>
      <p:sp>
        <p:nvSpPr>
          <p:cNvPr id="3" name="TextBox 2">
            <a:extLst>
              <a:ext uri="{FF2B5EF4-FFF2-40B4-BE49-F238E27FC236}">
                <a16:creationId xmlns:a16="http://schemas.microsoft.com/office/drawing/2014/main" id="{4F29C344-319A-42C9-B121-ED601D57F295}"/>
              </a:ext>
            </a:extLst>
          </p:cNvPr>
          <p:cNvSpPr txBox="1"/>
          <p:nvPr/>
        </p:nvSpPr>
        <p:spPr>
          <a:xfrm>
            <a:off x="1736983" y="1506072"/>
            <a:ext cx="4197653"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Transition to Linked Data and Identifiers</a:t>
            </a:r>
          </a:p>
          <a:p>
            <a:pPr marL="285750" indent="-285750">
              <a:buFont typeface="Arial" panose="020B0604020202020204" pitchFamily="34" charset="0"/>
              <a:buChar char="•"/>
            </a:pPr>
            <a:r>
              <a:rPr lang="en-US" sz="2400" dirty="0"/>
              <a:t>Describing “Inside-Out” and “Facilitated” Collections</a:t>
            </a:r>
          </a:p>
          <a:p>
            <a:pPr marL="285750" indent="-285750">
              <a:buFont typeface="Arial" panose="020B0604020202020204" pitchFamily="34" charset="0"/>
              <a:buChar char="•"/>
            </a:pPr>
            <a:r>
              <a:rPr lang="en-US" sz="2400" dirty="0"/>
              <a:t>Evolution of “Metadata as a Service”</a:t>
            </a:r>
          </a:p>
          <a:p>
            <a:pPr marL="285750" indent="-285750">
              <a:buFont typeface="Arial" panose="020B0604020202020204" pitchFamily="34" charset="0"/>
              <a:buChar char="•"/>
            </a:pPr>
            <a:r>
              <a:rPr lang="en-US" sz="2400" dirty="0"/>
              <a:t>Preparing for Future Staffing Requirements</a:t>
            </a:r>
          </a:p>
          <a:p>
            <a:pPr marL="285750" indent="-285750">
              <a:buFont typeface="Arial" panose="020B0604020202020204" pitchFamily="34" charset="0"/>
              <a:buChar char="•"/>
            </a:pPr>
            <a:r>
              <a:rPr lang="en-US" sz="2400" dirty="0"/>
              <a:t>Impact</a:t>
            </a:r>
          </a:p>
          <a:p>
            <a:r>
              <a:rPr lang="en-US" dirty="0"/>
              <a:t> </a:t>
            </a:r>
          </a:p>
        </p:txBody>
      </p:sp>
      <p:sp>
        <p:nvSpPr>
          <p:cNvPr id="4" name="TextBox 3">
            <a:extLst>
              <a:ext uri="{FF2B5EF4-FFF2-40B4-BE49-F238E27FC236}">
                <a16:creationId xmlns:a16="http://schemas.microsoft.com/office/drawing/2014/main" id="{F80C194D-3A34-4E33-BF5C-82137F600314}"/>
              </a:ext>
            </a:extLst>
          </p:cNvPr>
          <p:cNvSpPr txBox="1"/>
          <p:nvPr/>
        </p:nvSpPr>
        <p:spPr>
          <a:xfrm>
            <a:off x="7105958" y="5883868"/>
            <a:ext cx="2339102" cy="369332"/>
          </a:xfrm>
          <a:prstGeom prst="rect">
            <a:avLst/>
          </a:prstGeom>
          <a:noFill/>
        </p:spPr>
        <p:txBody>
          <a:bodyPr wrap="none" rtlCol="0">
            <a:spAutoFit/>
          </a:bodyPr>
          <a:lstStyle/>
          <a:p>
            <a:r>
              <a:rPr lang="en-US" dirty="0"/>
              <a:t>(48 pp, 148 citations)</a:t>
            </a:r>
          </a:p>
        </p:txBody>
      </p:sp>
    </p:spTree>
    <p:extLst>
      <p:ext uri="{BB962C8B-B14F-4D97-AF65-F5344CB8AC3E}">
        <p14:creationId xmlns:p14="http://schemas.microsoft.com/office/powerpoint/2010/main" val="372806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678A11-547B-4C43-B034-24635611B3E2}"/>
              </a:ext>
            </a:extLst>
          </p:cNvPr>
          <p:cNvSpPr>
            <a:spLocks noGrp="1"/>
          </p:cNvSpPr>
          <p:nvPr>
            <p:ph type="body" sz="quarter" idx="13"/>
          </p:nvPr>
        </p:nvSpPr>
        <p:spPr/>
        <p:txBody>
          <a:bodyPr/>
          <a:lstStyle/>
          <a:p>
            <a:r>
              <a:rPr lang="en-US" dirty="0"/>
              <a:t>Context</a:t>
            </a:r>
          </a:p>
        </p:txBody>
      </p:sp>
      <p:pic>
        <p:nvPicPr>
          <p:cNvPr id="6" name="Picture 5">
            <a:extLst>
              <a:ext uri="{FF2B5EF4-FFF2-40B4-BE49-F238E27FC236}">
                <a16:creationId xmlns:a16="http://schemas.microsoft.com/office/drawing/2014/main" id="{5A3EEE1F-7327-45C6-90F4-EBE8FBF00BF0}"/>
              </a:ext>
            </a:extLst>
          </p:cNvPr>
          <p:cNvPicPr>
            <a:picLocks noChangeAspect="1"/>
          </p:cNvPicPr>
          <p:nvPr/>
        </p:nvPicPr>
        <p:blipFill>
          <a:blip r:embed="rId3"/>
          <a:stretch>
            <a:fillRect/>
          </a:stretch>
        </p:blipFill>
        <p:spPr>
          <a:xfrm>
            <a:off x="2525732" y="1359911"/>
            <a:ext cx="6889077" cy="1996613"/>
          </a:xfrm>
          <a:prstGeom prst="rect">
            <a:avLst/>
          </a:prstGeom>
        </p:spPr>
      </p:pic>
      <p:pic>
        <p:nvPicPr>
          <p:cNvPr id="7" name="Picture 6">
            <a:extLst>
              <a:ext uri="{FF2B5EF4-FFF2-40B4-BE49-F238E27FC236}">
                <a16:creationId xmlns:a16="http://schemas.microsoft.com/office/drawing/2014/main" id="{168B2E05-1594-415E-AF93-8505044D5069}"/>
              </a:ext>
            </a:extLst>
          </p:cNvPr>
          <p:cNvPicPr>
            <a:picLocks noChangeAspect="1"/>
          </p:cNvPicPr>
          <p:nvPr/>
        </p:nvPicPr>
        <p:blipFill>
          <a:blip r:embed="rId4"/>
          <a:stretch>
            <a:fillRect/>
          </a:stretch>
        </p:blipFill>
        <p:spPr>
          <a:xfrm>
            <a:off x="2525731" y="3901377"/>
            <a:ext cx="6889077" cy="1455546"/>
          </a:xfrm>
          <a:prstGeom prst="rect">
            <a:avLst/>
          </a:prstGeom>
        </p:spPr>
      </p:pic>
    </p:spTree>
    <p:extLst>
      <p:ext uri="{BB962C8B-B14F-4D97-AF65-F5344CB8AC3E}">
        <p14:creationId xmlns:p14="http://schemas.microsoft.com/office/powerpoint/2010/main" val="5226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DBEF-D95B-462A-8436-8315DCA3B3FE}"/>
              </a:ext>
            </a:extLst>
          </p:cNvPr>
          <p:cNvSpPr>
            <a:spLocks noGrp="1"/>
          </p:cNvSpPr>
          <p:nvPr>
            <p:ph type="ctrTitle"/>
          </p:nvPr>
        </p:nvSpPr>
        <p:spPr>
          <a:xfrm>
            <a:off x="2209800" y="419726"/>
            <a:ext cx="7772400" cy="929389"/>
          </a:xfrm>
        </p:spPr>
        <p:txBody>
          <a:bodyPr/>
          <a:lstStyle/>
          <a:p>
            <a:r>
              <a:rPr lang="en-GB" b="1" dirty="0">
                <a:solidFill>
                  <a:schemeClr val="tx2"/>
                </a:solidFill>
                <a:latin typeface="Arial" panose="020B0604020202020204" pitchFamily="34" charset="0"/>
                <a:cs typeface="Arial" panose="020B0604020202020204" pitchFamily="34" charset="0"/>
              </a:rPr>
              <a:t>Context</a:t>
            </a:r>
          </a:p>
        </p:txBody>
      </p:sp>
      <p:sp>
        <p:nvSpPr>
          <p:cNvPr id="3" name="Subtitle 2">
            <a:extLst>
              <a:ext uri="{FF2B5EF4-FFF2-40B4-BE49-F238E27FC236}">
                <a16:creationId xmlns:a16="http://schemas.microsoft.com/office/drawing/2014/main" id="{82B679F5-33F1-4C3E-875E-B79B4D3506EE}"/>
              </a:ext>
            </a:extLst>
          </p:cNvPr>
          <p:cNvSpPr>
            <a:spLocks noGrp="1"/>
          </p:cNvSpPr>
          <p:nvPr>
            <p:ph type="subTitle" idx="1"/>
          </p:nvPr>
        </p:nvSpPr>
        <p:spPr>
          <a:xfrm>
            <a:off x="2209800" y="1214205"/>
            <a:ext cx="7772400" cy="3432747"/>
          </a:xfrm>
        </p:spPr>
        <p:txBody>
          <a:bodyPr/>
          <a:lstStyle/>
          <a:p>
            <a:pPr marL="457200" indent="-457200">
              <a:buFont typeface="Arial" panose="020B0604020202020204" pitchFamily="34" charset="0"/>
              <a:buChar char="•"/>
            </a:pPr>
            <a:r>
              <a:rPr lang="en-GB" dirty="0">
                <a:solidFill>
                  <a:schemeClr val="tx1"/>
                </a:solidFill>
              </a:rPr>
              <a:t>Metadata for collections and research outputs</a:t>
            </a:r>
          </a:p>
          <a:p>
            <a:pPr marL="457200" indent="-457200">
              <a:buFont typeface="Arial" panose="020B0604020202020204" pitchFamily="34" charset="0"/>
              <a:buChar char="•"/>
            </a:pPr>
            <a:r>
              <a:rPr lang="en-GB" dirty="0">
                <a:solidFill>
                  <a:schemeClr val="tx1"/>
                </a:solidFill>
              </a:rPr>
              <a:t>For local communities &amp; </a:t>
            </a:r>
          </a:p>
          <a:p>
            <a:r>
              <a:rPr lang="en-GB" dirty="0">
                <a:solidFill>
                  <a:schemeClr val="tx1"/>
                </a:solidFill>
              </a:rPr>
              <a:t>	the wider world</a:t>
            </a:r>
          </a:p>
          <a:p>
            <a:pPr marL="457200" indent="-457200">
              <a:buFont typeface="Arial" panose="020B0604020202020204" pitchFamily="34" charset="0"/>
              <a:buChar char="•"/>
            </a:pPr>
            <a:r>
              <a:rPr lang="en-GB" dirty="0">
                <a:solidFill>
                  <a:schemeClr val="tx1"/>
                </a:solidFill>
              </a:rPr>
              <a:t>Contributing to the global web of data </a:t>
            </a:r>
          </a:p>
          <a:p>
            <a:pPr algn="r"/>
            <a:r>
              <a:rPr lang="en-GB" sz="2800" dirty="0">
                <a:solidFill>
                  <a:srgbClr val="00B050"/>
                </a:solidFill>
              </a:rPr>
              <a:t>	</a:t>
            </a:r>
          </a:p>
        </p:txBody>
      </p:sp>
      <p:pic>
        <p:nvPicPr>
          <p:cNvPr id="5" name="Picture 4">
            <a:extLst>
              <a:ext uri="{FF2B5EF4-FFF2-40B4-BE49-F238E27FC236}">
                <a16:creationId xmlns:a16="http://schemas.microsoft.com/office/drawing/2014/main" id="{8FF5554E-946C-4F51-AD40-6CA63EC09159}"/>
              </a:ext>
            </a:extLst>
          </p:cNvPr>
          <p:cNvPicPr>
            <a:picLocks noChangeAspect="1"/>
          </p:cNvPicPr>
          <p:nvPr/>
        </p:nvPicPr>
        <p:blipFill>
          <a:blip r:embed="rId3"/>
          <a:stretch>
            <a:fillRect/>
          </a:stretch>
        </p:blipFill>
        <p:spPr>
          <a:xfrm>
            <a:off x="8523176" y="1789704"/>
            <a:ext cx="1678674" cy="1774209"/>
          </a:xfrm>
          <a:prstGeom prst="rect">
            <a:avLst/>
          </a:prstGeom>
        </p:spPr>
      </p:pic>
    </p:spTree>
    <p:extLst>
      <p:ext uri="{BB962C8B-B14F-4D97-AF65-F5344CB8AC3E}">
        <p14:creationId xmlns:p14="http://schemas.microsoft.com/office/powerpoint/2010/main" val="352729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2EF4FA-4C39-4DDD-9AD4-F099C1F4423E}"/>
              </a:ext>
            </a:extLst>
          </p:cNvPr>
          <p:cNvSpPr>
            <a:spLocks noGrp="1"/>
          </p:cNvSpPr>
          <p:nvPr>
            <p:ph type="body" sz="quarter" idx="13"/>
          </p:nvPr>
        </p:nvSpPr>
        <p:spPr>
          <a:xfrm>
            <a:off x="2001839" y="220663"/>
            <a:ext cx="8583035" cy="915256"/>
          </a:xfrm>
        </p:spPr>
        <p:txBody>
          <a:bodyPr/>
          <a:lstStyle/>
          <a:p>
            <a:r>
              <a:rPr lang="en-US" dirty="0"/>
              <a:t>Transition to Linked Data &amp; Identifiers</a:t>
            </a:r>
          </a:p>
        </p:txBody>
      </p:sp>
      <p:pic>
        <p:nvPicPr>
          <p:cNvPr id="4" name="Picture 3">
            <a:extLst>
              <a:ext uri="{FF2B5EF4-FFF2-40B4-BE49-F238E27FC236}">
                <a16:creationId xmlns:a16="http://schemas.microsoft.com/office/drawing/2014/main" id="{3C4F1E95-2B4E-42EF-B354-6FDFF7470F69}"/>
              </a:ext>
            </a:extLst>
          </p:cNvPr>
          <p:cNvPicPr>
            <a:picLocks noChangeAspect="1"/>
          </p:cNvPicPr>
          <p:nvPr/>
        </p:nvPicPr>
        <p:blipFill>
          <a:blip r:embed="rId3"/>
          <a:stretch>
            <a:fillRect/>
          </a:stretch>
        </p:blipFill>
        <p:spPr>
          <a:xfrm>
            <a:off x="2894983" y="932603"/>
            <a:ext cx="6256562" cy="3558848"/>
          </a:xfrm>
          <a:prstGeom prst="rect">
            <a:avLst/>
          </a:prstGeom>
        </p:spPr>
      </p:pic>
      <p:sp>
        <p:nvSpPr>
          <p:cNvPr id="5" name="TextBox 4">
            <a:extLst>
              <a:ext uri="{FF2B5EF4-FFF2-40B4-BE49-F238E27FC236}">
                <a16:creationId xmlns:a16="http://schemas.microsoft.com/office/drawing/2014/main" id="{2FCC4FB1-17D8-4736-A9AF-01C79C9B6FEB}"/>
              </a:ext>
            </a:extLst>
          </p:cNvPr>
          <p:cNvSpPr txBox="1"/>
          <p:nvPr/>
        </p:nvSpPr>
        <p:spPr>
          <a:xfrm>
            <a:off x="2001839" y="4787977"/>
            <a:ext cx="8271307" cy="830997"/>
          </a:xfrm>
          <a:prstGeom prst="rect">
            <a:avLst/>
          </a:prstGeom>
          <a:noFill/>
        </p:spPr>
        <p:txBody>
          <a:bodyPr wrap="square" rtlCol="0">
            <a:spAutoFit/>
          </a:bodyPr>
          <a:lstStyle/>
          <a:p>
            <a:r>
              <a:rPr lang="en-US" sz="2400" dirty="0"/>
              <a:t>“</a:t>
            </a:r>
            <a:r>
              <a:rPr lang="en-US" sz="2400" i="1" dirty="0"/>
              <a:t>Persistent identifiers were viewed as crucial to transitioning from current metadata to future applications.”</a:t>
            </a:r>
          </a:p>
        </p:txBody>
      </p:sp>
    </p:spTree>
    <p:extLst>
      <p:ext uri="{BB962C8B-B14F-4D97-AF65-F5344CB8AC3E}">
        <p14:creationId xmlns:p14="http://schemas.microsoft.com/office/powerpoint/2010/main" val="11926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C06DA-1E14-45BE-8835-727BD064BE09}"/>
              </a:ext>
            </a:extLst>
          </p:cNvPr>
          <p:cNvPicPr>
            <a:picLocks noChangeAspect="1"/>
          </p:cNvPicPr>
          <p:nvPr/>
        </p:nvPicPr>
        <p:blipFill>
          <a:blip r:embed="rId3"/>
          <a:stretch>
            <a:fillRect/>
          </a:stretch>
        </p:blipFill>
        <p:spPr>
          <a:xfrm>
            <a:off x="2241365" y="160826"/>
            <a:ext cx="6919560" cy="5372566"/>
          </a:xfrm>
          <a:prstGeom prst="rect">
            <a:avLst/>
          </a:prstGeom>
        </p:spPr>
      </p:pic>
      <p:sp>
        <p:nvSpPr>
          <p:cNvPr id="3" name="TextBox 2">
            <a:extLst>
              <a:ext uri="{FF2B5EF4-FFF2-40B4-BE49-F238E27FC236}">
                <a16:creationId xmlns:a16="http://schemas.microsoft.com/office/drawing/2014/main" id="{DFAC365A-18B6-4C31-AB4A-B71A35A173F4}"/>
              </a:ext>
            </a:extLst>
          </p:cNvPr>
          <p:cNvSpPr txBox="1"/>
          <p:nvPr/>
        </p:nvSpPr>
        <p:spPr>
          <a:xfrm>
            <a:off x="1960347" y="5489321"/>
            <a:ext cx="8271307" cy="830997"/>
          </a:xfrm>
          <a:prstGeom prst="rect">
            <a:avLst/>
          </a:prstGeom>
          <a:noFill/>
        </p:spPr>
        <p:txBody>
          <a:bodyPr wrap="square" rtlCol="0">
            <a:spAutoFit/>
          </a:bodyPr>
          <a:lstStyle/>
          <a:p>
            <a:r>
              <a:rPr lang="en-US" sz="2400" dirty="0"/>
              <a:t>“</a:t>
            </a:r>
            <a:r>
              <a:rPr lang="en-US" sz="2400" i="1" dirty="0"/>
              <a:t>Identity management poses a change in focus…to describing </a:t>
            </a:r>
            <a:r>
              <a:rPr lang="en-US" sz="2400" dirty="0"/>
              <a:t>entities </a:t>
            </a:r>
            <a:r>
              <a:rPr lang="en-US" sz="2400" i="1" dirty="0"/>
              <a:t>…and the relationships among them.”</a:t>
            </a:r>
          </a:p>
        </p:txBody>
      </p:sp>
    </p:spTree>
    <p:extLst>
      <p:ext uri="{BB962C8B-B14F-4D97-AF65-F5344CB8AC3E}">
        <p14:creationId xmlns:p14="http://schemas.microsoft.com/office/powerpoint/2010/main" val="784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FFBAEE68EC64439C70D1D92B0E046C" ma:contentTypeVersion="13" ma:contentTypeDescription="Create a new document." ma:contentTypeScope="" ma:versionID="0c29a23e4c4bc4871adfbaf010bb9c9f">
  <xsd:schema xmlns:xsd="http://www.w3.org/2001/XMLSchema" xmlns:xs="http://www.w3.org/2001/XMLSchema" xmlns:p="http://schemas.microsoft.com/office/2006/metadata/properties" xmlns:ns3="5e1cff4d-8728-4fb0-bb3f-4778d5027b9c" xmlns:ns4="d8230f9b-9a92-4a46-b982-7d4f6988bd21" targetNamespace="http://schemas.microsoft.com/office/2006/metadata/properties" ma:root="true" ma:fieldsID="bbd3476500204de0f8bfb46f64b10dc1" ns3:_="" ns4:_="">
    <xsd:import namespace="5e1cff4d-8728-4fb0-bb3f-4778d5027b9c"/>
    <xsd:import namespace="d8230f9b-9a92-4a46-b982-7d4f6988bd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cff4d-8728-4fb0-bb3f-4778d5027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230f9b-9a92-4a46-b982-7d4f6988bd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063464-121C-4E03-AA50-B3564A25F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1cff4d-8728-4fb0-bb3f-4778d5027b9c"/>
    <ds:schemaRef ds:uri="d8230f9b-9a92-4a46-b982-7d4f6988b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E21E8C-09EC-4B4C-8158-C10301019EC0}">
  <ds:schemaRefs>
    <ds:schemaRef ds:uri="http://schemas.microsoft.com/sharepoint/v3/contenttype/forms"/>
  </ds:schemaRefs>
</ds:datastoreItem>
</file>

<file path=customXml/itemProps3.xml><?xml version="1.0" encoding="utf-8"?>
<ds:datastoreItem xmlns:ds="http://schemas.openxmlformats.org/officeDocument/2006/customXml" ds:itemID="{0D15DE36-2C40-492E-B471-C003F7C18C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18718</TotalTime>
  <Words>4203</Words>
  <Application>Microsoft Office PowerPoint</Application>
  <PresentationFormat>Widescreen</PresentationFormat>
  <Paragraphs>351</Paragraphs>
  <Slides>38</Slides>
  <Notes>31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38</vt:i4>
      </vt:variant>
    </vt:vector>
  </HeadingPairs>
  <TitlesOfParts>
    <vt:vector size="46" baseType="lpstr">
      <vt:lpstr>Arial</vt:lpstr>
      <vt:lpstr>Calibri</vt:lpstr>
      <vt:lpstr>Calibri Light</vt:lpstr>
      <vt:lpstr>Merriweather</vt:lpstr>
      <vt:lpstr>Master_Slides_V2</vt:lpstr>
      <vt:lpstr>Full Pattern</vt:lpstr>
      <vt:lpstr>Title and Sections</vt:lpstr>
      <vt:lpstr>Office Theme</vt:lpstr>
      <vt:lpstr>PowerPoint Presentation</vt:lpstr>
      <vt:lpstr>PowerPoint Presentation</vt:lpstr>
      <vt:lpstr>PowerPoint Presentation</vt:lpstr>
      <vt:lpstr>PowerPoint Presentation</vt:lpstr>
      <vt:lpstr>PowerPoint Presentation</vt:lpstr>
      <vt:lpstr>PowerPoint Presentation</vt:lpstr>
      <vt:lpstr>Context</vt:lpstr>
      <vt:lpstr>PowerPoint Presentation</vt:lpstr>
      <vt:lpstr>PowerPoint Presentation</vt:lpstr>
      <vt:lpstr>PowerPoint Presentation</vt:lpstr>
      <vt:lpstr>Publisher metadata  </vt:lpstr>
      <vt:lpstr>Persistent identifiers</vt:lpstr>
      <vt:lpstr>Wikidata</vt:lpstr>
      <vt:lpstr>Knowledge Equity </vt:lpstr>
      <vt:lpstr>PowerPoint Presentation</vt:lpstr>
      <vt:lpstr>PowerPoint Presentation</vt:lpstr>
      <vt:lpstr>Access and quality </vt:lpstr>
      <vt:lpstr>Plan M</vt:lpstr>
      <vt:lpstr>Exposing unique content</vt:lpstr>
      <vt:lpstr>Working with unique content </vt:lpstr>
      <vt:lpstr>PowerPoint Presentation</vt:lpstr>
      <vt:lpstr>Metadata as a service</vt:lpstr>
      <vt:lpstr>Cross team working</vt:lpstr>
      <vt:lpstr> Catalogue as Data</vt:lpstr>
      <vt:lpstr>PowerPoint Presentation</vt:lpstr>
      <vt:lpstr>Culture shift</vt:lpstr>
      <vt:lpstr>Metadata Team Purpose Tree</vt:lpstr>
      <vt:lpstr>Flexibility</vt:lpstr>
      <vt:lpstr> Reviews  Efficiencies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Authorities to Identifiers -- Briding the Silos</dc:title>
  <dc:creator>smithyok@oclc.org</dc:creator>
  <cp:keywords>#oclcresearch, #lodlam</cp:keywords>
  <cp:lastModifiedBy>Read1,G</cp:lastModifiedBy>
  <cp:revision>656</cp:revision>
  <dcterms:created xsi:type="dcterms:W3CDTF">2015-04-17T19:58:50Z</dcterms:created>
  <dcterms:modified xsi:type="dcterms:W3CDTF">2020-11-27T08:44:02Z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0x010100BBFFBAEE68EC64439C70D1D92B0E046C</vt:lpwstr>
  </property>
</Properties>
</file>